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82" r:id="rId2"/>
    <p:sldId id="356" r:id="rId3"/>
    <p:sldId id="286" r:id="rId4"/>
    <p:sldId id="259" r:id="rId5"/>
    <p:sldId id="357" r:id="rId6"/>
    <p:sldId id="311" r:id="rId7"/>
    <p:sldId id="349" r:id="rId8"/>
    <p:sldId id="352" r:id="rId9"/>
    <p:sldId id="350" r:id="rId10"/>
    <p:sldId id="294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260" r:id="rId22"/>
    <p:sldId id="262" r:id="rId23"/>
    <p:sldId id="316" r:id="rId24"/>
    <p:sldId id="261" r:id="rId25"/>
    <p:sldId id="317" r:id="rId26"/>
    <p:sldId id="318" r:id="rId27"/>
    <p:sldId id="319" r:id="rId28"/>
    <p:sldId id="320" r:id="rId29"/>
    <p:sldId id="321" r:id="rId30"/>
    <p:sldId id="327" r:id="rId31"/>
    <p:sldId id="263" r:id="rId32"/>
    <p:sldId id="264" r:id="rId33"/>
    <p:sldId id="265" r:id="rId34"/>
    <p:sldId id="328" r:id="rId35"/>
    <p:sldId id="266" r:id="rId36"/>
    <p:sldId id="330" r:id="rId37"/>
    <p:sldId id="335" r:id="rId38"/>
    <p:sldId id="331" r:id="rId39"/>
    <p:sldId id="332" r:id="rId40"/>
    <p:sldId id="333" r:id="rId41"/>
    <p:sldId id="334" r:id="rId42"/>
    <p:sldId id="267" r:id="rId43"/>
    <p:sldId id="337" r:id="rId44"/>
    <p:sldId id="338" r:id="rId45"/>
    <p:sldId id="339" r:id="rId46"/>
    <p:sldId id="340" r:id="rId47"/>
    <p:sldId id="341" r:id="rId48"/>
    <p:sldId id="342" r:id="rId49"/>
    <p:sldId id="269" r:id="rId50"/>
    <p:sldId id="271" r:id="rId51"/>
    <p:sldId id="343" r:id="rId52"/>
    <p:sldId id="359" r:id="rId53"/>
    <p:sldId id="354" r:id="rId54"/>
    <p:sldId id="355" r:id="rId55"/>
    <p:sldId id="279" r:id="rId56"/>
    <p:sldId id="278" r:id="rId57"/>
    <p:sldId id="353" r:id="rId58"/>
    <p:sldId id="360" r:id="rId59"/>
    <p:sldId id="336" r:id="rId60"/>
    <p:sldId id="363" r:id="rId6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60"/>
  </p:normalViewPr>
  <p:slideViewPr>
    <p:cSldViewPr>
      <p:cViewPr>
        <p:scale>
          <a:sx n="71" d="100"/>
          <a:sy n="71" d="100"/>
        </p:scale>
        <p:origin x="-51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152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13DC9-5A6F-411B-8E42-8821DC22C322}" type="datetimeFigureOut">
              <a:rPr lang="pl-PL" smtClean="0"/>
              <a:pPr/>
              <a:t>2010-07-16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7CD95-776C-4007-9A27-84F5CD8DEAC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2922-DEDF-4118-B932-F6062D8CC375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9A65-D5ED-49AD-8B84-F2C7661A6991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9EE3-42E0-4AF4-920A-FBED7EA4EBE6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DC65-BAC4-4293-9C90-0F377D05DD74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23C8-CD28-4ADF-9C27-7E569441B45C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6ED3-BD93-425B-B2B3-1C83585AC1DC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E1C6-589D-4457-AFFD-FDC8C281BAFA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AC43-0416-48E3-8D96-1C26B2F1B5BE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5A58-B2DD-485E-AE57-7B9CCECD6508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E35D-CDCB-43D6-8CDD-7D355894E593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5190-1411-43AE-B14B-597F285C90C7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D6F6-1BF0-403A-ACAF-68FD6E972B3D}" type="datetime1">
              <a:rPr lang="pl-PL" smtClean="0"/>
              <a:pPr/>
              <a:t>2010-07-16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90D7E-C445-47B8-B051-9DA18FE85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d.wiadomosci24.pl/g2/88/03/f7/26172_1177934752_ef44_p.jpe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pl-PL" sz="4000" b="1" dirty="0" smtClean="0">
                <a:solidFill>
                  <a:schemeClr val="bg1">
                    <a:lumMod val="50000"/>
                  </a:schemeClr>
                </a:solidFill>
              </a:rPr>
              <a:t>Dialog społeczny</a:t>
            </a:r>
            <a:br>
              <a:rPr lang="pl-PL" sz="4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4000" b="1" dirty="0" smtClean="0">
                <a:solidFill>
                  <a:schemeClr val="bg1">
                    <a:lumMod val="50000"/>
                  </a:schemeClr>
                </a:solidFill>
              </a:rPr>
              <a:t>w praktyce</a:t>
            </a:r>
            <a:r>
              <a:rPr lang="pl-PL" sz="80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8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Budowanie porozumienia </a:t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wokół kontrowersyjnej inwestycji</a:t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Gronowo Elbląskie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seminarium II</a:t>
            </a:r>
            <a:br>
              <a:rPr lang="pl-PL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Konflikt jako konstruktywny spór</a:t>
            </a:r>
            <a:r>
              <a:rPr lang="pl-PL" sz="2200" i="1" dirty="0" smtClean="0">
                <a:solidFill>
                  <a:srgbClr val="FF0000"/>
                </a:solidFill>
              </a:rPr>
              <a:t/>
            </a:r>
            <a:br>
              <a:rPr lang="pl-PL" sz="2200" i="1" dirty="0" smtClean="0">
                <a:solidFill>
                  <a:srgbClr val="FF0000"/>
                </a:solidFill>
              </a:rPr>
            </a:br>
            <a:r>
              <a:rPr lang="pl-PL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0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0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Leszek </a:t>
            </a:r>
            <a:r>
              <a:rPr lang="pl-PL" sz="2000" dirty="0" err="1" smtClean="0">
                <a:solidFill>
                  <a:schemeClr val="bg1">
                    <a:lumMod val="50000"/>
                  </a:schemeClr>
                </a:solidFill>
              </a:rPr>
              <a:t>Stafiej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5429264"/>
            <a:ext cx="6829428" cy="785818"/>
          </a:xfrm>
        </p:spPr>
        <p:txBody>
          <a:bodyPr>
            <a:normAutofit fontScale="70000" lnSpcReduction="20000"/>
          </a:bodyPr>
          <a:lstStyle/>
          <a:p>
            <a:r>
              <a:rPr lang="pl-PL" sz="1600" dirty="0" smtClean="0"/>
              <a:t>						</a:t>
            </a:r>
          </a:p>
          <a:p>
            <a:endParaRPr lang="pl-PL" sz="1600" b="1" dirty="0" smtClean="0"/>
          </a:p>
          <a:p>
            <a:r>
              <a:rPr lang="pl-PL" sz="1600" dirty="0" smtClean="0"/>
              <a:t>		</a:t>
            </a:r>
          </a:p>
          <a:p>
            <a:pPr algn="l"/>
            <a:r>
              <a:rPr lang="pl-PL" sz="1600" dirty="0" smtClean="0"/>
              <a:t>15 lipca 2010</a:t>
            </a:r>
            <a:endParaRPr lang="pl-PL" sz="1600" dirty="0"/>
          </a:p>
        </p:txBody>
      </p:sp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714488"/>
            <a:ext cx="1706574" cy="11430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rgbClr val="FF0000"/>
                </a:solidFill>
              </a:rPr>
              <a:t>dekalog konstruktywnego sporu: mierniki sukcesu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1800" b="1" dirty="0" smtClean="0"/>
              <a:t> 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/>
              <a:t>1. </a:t>
            </a: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sz="9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10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196752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1800" b="1" dirty="0" smtClean="0"/>
              <a:t>u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rgbClr val="FF0000"/>
                </a:solidFill>
              </a:rPr>
              <a:t>1. 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- mierzona:  	</a:t>
            </a:r>
          </a:p>
          <a:p>
            <a:pPr marL="800100" indent="-914400">
              <a:lnSpc>
                <a:spcPct val="120000"/>
              </a:lnSpc>
              <a:buAutoNum type="alphaLcPeriod"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zgodnością podjętych decyzji z konkluzjami wypracowanymi przez uczestników tej debaty </a:t>
            </a:r>
          </a:p>
          <a:p>
            <a:pPr marL="800100" indent="-914400">
              <a:lnSpc>
                <a:spcPct val="120000"/>
              </a:lnSpc>
              <a:buAutoNum type="alphaLcPeriod"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 wcieleniem tych konkluzji w życie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325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rgbClr val="FF0000"/>
                </a:solidFill>
              </a:rPr>
              <a:t>1. 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11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1800" b="1" dirty="0" smtClean="0"/>
              <a:t> 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r>
              <a:rPr lang="pl-PL" sz="5600" dirty="0" smtClean="0">
                <a:solidFill>
                  <a:srgbClr val="FF0000"/>
                </a:solidFill>
              </a:rPr>
              <a:t> </a:t>
            </a:r>
            <a:r>
              <a:rPr lang="pl-PL" sz="7400" dirty="0" smtClean="0">
                <a:solidFill>
                  <a:srgbClr val="FF0000"/>
                </a:solidFill>
              </a:rPr>
              <a:t>2. tempo  dochodzenia do decyzji</a:t>
            </a:r>
          </a:p>
          <a:p>
            <a:pPr indent="-457200">
              <a:lnSpc>
                <a:spcPct val="120000"/>
              </a:lnSpc>
              <a:buFontTx/>
              <a:buChar char="-"/>
            </a:pPr>
            <a:r>
              <a:rPr lang="pl-PL" sz="74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zas niezbędny do  przygotowania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	przyjęcie procedur, 	realizacja procedur</a:t>
            </a:r>
          </a:p>
          <a:p>
            <a:pPr lvl="1"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	prezentacja ( 7 Bram)</a:t>
            </a:r>
          </a:p>
          <a:p>
            <a:pPr lvl="1" indent="-457200">
              <a:lnSpc>
                <a:spcPct val="120000"/>
              </a:lnSpc>
              <a:buNone/>
            </a:pPr>
            <a:r>
              <a:rPr lang="pl-PL" sz="7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wymiana</a:t>
            </a:r>
          </a:p>
          <a:p>
            <a:pPr lvl="1" indent="-457200">
              <a:lnSpc>
                <a:spcPct val="120000"/>
              </a:lnSpc>
              <a:buNone/>
            </a:pPr>
            <a:r>
              <a:rPr lang="pl-PL" sz="7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dyskusja</a:t>
            </a:r>
            <a:endParaRPr lang="pl-PL" sz="7400" dirty="0">
              <a:solidFill>
                <a:schemeClr val="bg1">
                  <a:lumMod val="50000"/>
                </a:schemeClr>
              </a:solidFill>
            </a:endParaRPr>
          </a:p>
          <a:p>
            <a:pPr lvl="1"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	wnioski</a:t>
            </a:r>
          </a:p>
          <a:p>
            <a:pPr lvl="1" indent="-457200">
              <a:lnSpc>
                <a:spcPct val="120000"/>
              </a:lnSpc>
              <a:buNone/>
            </a:pPr>
            <a:r>
              <a:rPr lang="pl-PL" sz="7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DECYZJE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325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6000" dirty="0" smtClean="0"/>
              <a:t>1. </a:t>
            </a: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rgbClr val="FF0000"/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12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1800" b="1" dirty="0" smtClean="0"/>
              <a:t> 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-457200">
              <a:lnSpc>
                <a:spcPct val="120000"/>
              </a:lnSpc>
              <a:buNone/>
            </a:pPr>
            <a:r>
              <a:rPr lang="pl-PL" sz="5600" dirty="0" smtClean="0">
                <a:solidFill>
                  <a:srgbClr val="FF0000"/>
                </a:solidFill>
              </a:rPr>
              <a:t> </a:t>
            </a:r>
            <a:r>
              <a:rPr lang="pl-PL" sz="7400" dirty="0" smtClean="0">
                <a:solidFill>
                  <a:srgbClr val="FF0000"/>
                </a:solidFill>
              </a:rPr>
              <a:t>3.trwałość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brak konieczności rychłej nowelizacji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korekty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- co ujawnia się dopiero po upływie pewnego czasu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5600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pl-PL" sz="5600" b="1" dirty="0" smtClean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325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6000" dirty="0" smtClean="0"/>
              <a:t>1. </a:t>
            </a: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rgbClr val="FF0000"/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13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1800" b="1" dirty="0" smtClean="0"/>
              <a:t> 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rgbClr val="FF0000"/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 	- gratyfikacja emocjonalna za wysiłek  debatowania, o co może być szczególnie trudno, ponieważ indywidualne preferencje uczestników i widzów mogą być zasadniczo sprzeczne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325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6000" dirty="0" smtClean="0"/>
              <a:t>1. </a:t>
            </a: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rgbClr val="FF0000"/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14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1800" b="1" dirty="0" smtClean="0"/>
              <a:t> 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r>
              <a:rPr lang="pl-PL" sz="5600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pl-PL" sz="7400" dirty="0" smtClean="0">
                <a:solidFill>
                  <a:srgbClr val="FF0000"/>
                </a:solidFill>
              </a:rPr>
              <a:t>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-  świadcząca o ich odpowiedzialności i powadze debaty, ich lojalność wobec swego środowiska polityczno-ideowego, wierność wobec przyjętych wartości i reprezentowanych interesów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/>
              <a:t> </a:t>
            </a:r>
            <a:endParaRPr lang="pl-PL" sz="7400" b="1" dirty="0" smtClean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325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6000" dirty="0" smtClean="0"/>
              <a:t>1. </a:t>
            </a: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rgbClr val="FF0000"/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15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1800" b="1" dirty="0" smtClean="0"/>
              <a:t> 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rgbClr val="FF0000"/>
                </a:solidFill>
              </a:rPr>
              <a:t> 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- „nieokopywanie” się wokół stanowisk, wzajemne zbliżenie stanowisk uczestników debaty zgodne z cnotą empatii i duchem porozumienia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325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6000" dirty="0" smtClean="0"/>
              <a:t>1. </a:t>
            </a: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rgbClr val="FF0000"/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16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325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endParaRPr lang="pl-PL" sz="1800" b="1" dirty="0" smtClean="0"/>
          </a:p>
          <a:p>
            <a:pPr indent="-457200">
              <a:lnSpc>
                <a:spcPct val="120000"/>
              </a:lnSpc>
              <a:buNone/>
            </a:pPr>
            <a:endParaRPr lang="pl-PL" sz="1800" b="1" dirty="0">
              <a:solidFill>
                <a:schemeClr val="bg1">
                  <a:lumMod val="50000"/>
                </a:schemeClr>
              </a:solidFill>
            </a:endParaRP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rgbClr val="FF0000"/>
                </a:solidFill>
              </a:rPr>
              <a:t>7. zbliżenie stanowisk uczestników debaty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	-  zgodnie z cnotą służebności reprezentantów wobec wyborców</a:t>
            </a:r>
          </a:p>
          <a:p>
            <a:pPr>
              <a:buNone/>
            </a:pPr>
            <a:endParaRPr lang="pl-PL" sz="7400" dirty="0" smtClean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325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6000" dirty="0" smtClean="0"/>
              <a:t>1. </a:t>
            </a: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rgbClr val="FF0000"/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17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1800" b="1" dirty="0" smtClean="0"/>
              <a:t> 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r>
              <a:rPr lang="pl-PL" sz="3400" dirty="0" smtClean="0">
                <a:solidFill>
                  <a:srgbClr val="FF0000"/>
                </a:solidFill>
              </a:rPr>
              <a:t>8. poprawność metodologiczna procesu decyzyjnego, korzystanie z dorobku nauki - </a:t>
            </a:r>
            <a:r>
              <a:rPr lang="pl-PL" sz="3400" dirty="0" smtClean="0">
                <a:solidFill>
                  <a:schemeClr val="bg1">
                    <a:lumMod val="50000"/>
                  </a:schemeClr>
                </a:solidFill>
              </a:rPr>
              <a:t>słuchanie ekspertów, uporządkowane zbiorowe myślenie, zbiorowa samo-edukacja</a:t>
            </a:r>
          </a:p>
          <a:p>
            <a:pPr indent="-457200">
              <a:lnSpc>
                <a:spcPct val="120000"/>
              </a:lnSpc>
              <a:buNone/>
            </a:pPr>
            <a:endParaRPr lang="pl-PL" sz="3400" b="1" dirty="0" smtClean="0"/>
          </a:p>
          <a:p>
            <a:endParaRPr lang="pl-PL" sz="3400" b="1" dirty="0" smtClean="0"/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700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2900" dirty="0" smtClean="0">
                <a:solidFill>
                  <a:schemeClr val="bg1">
                    <a:lumMod val="50000"/>
                  </a:schemeClr>
                </a:solidFill>
              </a:rPr>
              <a:t>1.S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dirty="0" smtClean="0">
                <a:solidFill>
                  <a:srgbClr val="FF0000"/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18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1800" b="1" dirty="0" smtClean="0"/>
              <a:t> 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/>
              <a:t> </a:t>
            </a:r>
            <a:r>
              <a:rPr lang="pl-PL" sz="9600" b="1" dirty="0" smtClean="0">
                <a:solidFill>
                  <a:srgbClr val="FF0000"/>
                </a:solidFill>
              </a:rPr>
              <a:t>9</a:t>
            </a:r>
            <a:r>
              <a:rPr lang="pl-PL" sz="9600" dirty="0" smtClean="0">
                <a:solidFill>
                  <a:srgbClr val="FF0000"/>
                </a:solidFill>
              </a:rPr>
              <a:t>. przestrzeganie procedur wypracowanych w społeczeństwie i uznanych w nim za dobre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</a:rPr>
              <a:t>	- nie tylko urzędowych regulaminów, ale i standardów moralnych, zasad kultury politycznej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Autofit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1800" dirty="0" smtClean="0"/>
              <a:t>1.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dirty="0" smtClean="0">
                <a:solidFill>
                  <a:srgbClr val="FF0000"/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 10. lepsza definicja problemów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1800" b="1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pl-PL" sz="1800" b="1" dirty="0" smtClean="0"/>
          </a:p>
          <a:p>
            <a:endParaRPr lang="pl-PL" sz="1800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19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Program spotkania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  <a:t>Zasady konstruktywnego sporu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  <a:t>Regulamin debaty</a:t>
            </a:r>
          </a:p>
          <a:p>
            <a:pPr>
              <a:buNone/>
            </a:pPr>
            <a:endParaRPr lang="pl-PL" sz="6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6400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Elbląga</a:t>
            </a:r>
            <a:endParaRPr lang="pl-PL"/>
          </a:p>
        </p:txBody>
      </p:sp>
      <p:pic>
        <p:nvPicPr>
          <p:cNvPr id="9" name="Obraz 8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10" name="Obraz 9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dekalog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konstryktywnego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sporu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1800" b="1" dirty="0" smtClean="0"/>
              <a:t> </a:t>
            </a:r>
            <a:endParaRPr lang="pl-PL" sz="1800" dirty="0" smtClean="0"/>
          </a:p>
          <a:p>
            <a:pPr indent="-457200">
              <a:lnSpc>
                <a:spcPct val="120000"/>
              </a:lnSpc>
              <a:buNone/>
            </a:pPr>
            <a:r>
              <a:rPr lang="pl-PL" sz="7400" dirty="0" smtClean="0"/>
              <a:t> </a:t>
            </a:r>
            <a:r>
              <a:rPr lang="pl-PL" sz="7400" dirty="0" smtClean="0">
                <a:solidFill>
                  <a:srgbClr val="FF0000"/>
                </a:solidFill>
              </a:rPr>
              <a:t>10. celniejsza definicja problemów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74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7400" dirty="0" smtClean="0">
                <a:solidFill>
                  <a:schemeClr val="bg1">
                    <a:lumMod val="50000"/>
                  </a:schemeClr>
                </a:solidFill>
              </a:rPr>
              <a:t>- dojście w toku debaty do lepszej niż na początku definicji problemów, lepszych, dających się wcielić w życie, programów polityki społecznej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fontScale="32500" lnSpcReduction="20000"/>
          </a:bodyPr>
          <a:lstStyle/>
          <a:p>
            <a:pPr indent="-457200">
              <a:lnSpc>
                <a:spcPct val="120000"/>
              </a:lnSpc>
              <a:buNone/>
            </a:pPr>
            <a:r>
              <a:rPr lang="pl-PL" sz="6000" dirty="0" smtClean="0"/>
              <a:t>1. </a:t>
            </a: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siła sprawcza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2. tempo  dochodzenia do decyzji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3.trwałość decyzji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4. zadowolenie większości uczestników i obserwatorów z przebiegu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5.konsekwencja uczestników debaty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6.elastyczność postaw uczestników 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7. zbliżenie stanowisk uczestników do preferencji społecznych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8. poprawność metodologiczna procesu decyzyjnego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9. przestrzeganie procedur</a:t>
            </a:r>
          </a:p>
          <a:p>
            <a:pPr indent="-457200">
              <a:lnSpc>
                <a:spcPct val="120000"/>
              </a:lnSpc>
              <a:buNone/>
            </a:pPr>
            <a:r>
              <a:rPr lang="pl-PL" sz="6000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pl-PL" sz="6000" dirty="0" smtClean="0">
                <a:solidFill>
                  <a:srgbClr val="FF0000"/>
                </a:solidFill>
              </a:rPr>
              <a:t>10. lepsza definicja problemów</a:t>
            </a:r>
          </a:p>
          <a:p>
            <a:pPr indent="-457200">
              <a:lnSpc>
                <a:spcPct val="120000"/>
              </a:lnSpc>
              <a:buNone/>
            </a:pPr>
            <a:endParaRPr lang="pl-PL" sz="5600" b="1" dirty="0" smtClean="0"/>
          </a:p>
          <a:p>
            <a:endParaRPr lang="pl-PL" b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20</a:t>
            </a:fld>
            <a:endParaRPr lang="pl-PL" dirty="0"/>
          </a:p>
        </p:txBody>
      </p:sp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onflikt społeczny: </a:t>
            </a:r>
            <a:r>
              <a:rPr lang="pl-PL" sz="2800" dirty="0" smtClean="0">
                <a:solidFill>
                  <a:srgbClr val="FF0000"/>
                </a:solidFill>
              </a:rPr>
              <a:t>zjawisko powszechne</a:t>
            </a:r>
            <a:br>
              <a:rPr lang="pl-PL" sz="2800" dirty="0" smtClean="0">
                <a:solidFill>
                  <a:srgbClr val="FF0000"/>
                </a:solidFill>
              </a:rPr>
            </a:b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rodzaje konfliktów</a:t>
            </a:r>
          </a:p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koło konfliktu</a:t>
            </a:r>
          </a:p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strony konfliktu</a:t>
            </a:r>
          </a:p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mapa konfliktów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714488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3100" dirty="0" smtClean="0">
                <a:solidFill>
                  <a:schemeClr val="bg1">
                    <a:lumMod val="50000"/>
                  </a:schemeClr>
                </a:solidFill>
              </a:rPr>
              <a:t>rodzaje  konfliktu: </a:t>
            </a:r>
            <a:r>
              <a:rPr lang="pl-PL" sz="3100" dirty="0" smtClean="0">
                <a:solidFill>
                  <a:srgbClr val="FF0000"/>
                </a:solidFill>
              </a:rPr>
              <a:t>przejawy</a:t>
            </a:r>
            <a:r>
              <a:rPr lang="pl-PL" dirty="0" smtClean="0">
                <a:solidFill>
                  <a:srgbClr val="FF0000"/>
                </a:solidFill>
              </a:rPr>
              <a:t/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l-PL" dirty="0" smtClean="0">
                <a:solidFill>
                  <a:srgbClr val="FF0000"/>
                </a:solidFill>
              </a:rPr>
              <a:t>ukryty, </a:t>
            </a:r>
          </a:p>
          <a:p>
            <a:pPr lvl="1">
              <a:buNone/>
            </a:pPr>
            <a:r>
              <a:rPr lang="pl-PL" dirty="0" smtClean="0">
                <a:solidFill>
                  <a:srgbClr val="FF0000"/>
                </a:solidFill>
              </a:rPr>
              <a:t>jawny, </a:t>
            </a:r>
          </a:p>
          <a:p>
            <a:pPr lvl="1">
              <a:buNone/>
            </a:pPr>
            <a:r>
              <a:rPr lang="pl-PL" dirty="0" smtClean="0">
                <a:solidFill>
                  <a:srgbClr val="FF0000"/>
                </a:solidFill>
              </a:rPr>
              <a:t>mobilizacja,</a:t>
            </a:r>
          </a:p>
          <a:p>
            <a:pPr lvl="1">
              <a:buNone/>
            </a:pPr>
            <a:r>
              <a:rPr lang="pl-PL" dirty="0" smtClean="0">
                <a:solidFill>
                  <a:srgbClr val="FF0000"/>
                </a:solidFill>
              </a:rPr>
              <a:t>radykalizacja, </a:t>
            </a:r>
          </a:p>
          <a:p>
            <a:pPr lvl="1">
              <a:buNone/>
            </a:pPr>
            <a:r>
              <a:rPr lang="pl-PL" dirty="0" smtClean="0">
                <a:solidFill>
                  <a:srgbClr val="FF0000"/>
                </a:solidFill>
              </a:rPr>
              <a:t>eskalacja</a:t>
            </a:r>
          </a:p>
          <a:p>
            <a:endParaRPr lang="pl-PL" sz="28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22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620688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3100" dirty="0" smtClean="0">
                <a:solidFill>
                  <a:schemeClr val="bg1">
                    <a:lumMod val="50000"/>
                  </a:schemeClr>
                </a:solidFill>
              </a:rPr>
              <a:t>rodzaje  konfliktu: </a:t>
            </a:r>
            <a:r>
              <a:rPr lang="pl-PL" sz="3100" dirty="0" smtClean="0">
                <a:solidFill>
                  <a:srgbClr val="FF0000"/>
                </a:solidFill>
              </a:rPr>
              <a:t>treści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pl-PL" dirty="0" smtClean="0">
                <a:solidFill>
                  <a:srgbClr val="FF0000"/>
                </a:solidFill>
              </a:rPr>
              <a:t>relacji, </a:t>
            </a:r>
          </a:p>
          <a:p>
            <a:pPr marL="342900" lvl="1" indent="-342900">
              <a:buNone/>
            </a:pPr>
            <a:r>
              <a:rPr lang="pl-PL" dirty="0" smtClean="0">
                <a:solidFill>
                  <a:srgbClr val="FF0000"/>
                </a:solidFill>
              </a:rPr>
              <a:t>wartości, </a:t>
            </a:r>
          </a:p>
          <a:p>
            <a:pPr marL="342900" lvl="1" indent="-342900">
              <a:buNone/>
            </a:pPr>
            <a:r>
              <a:rPr lang="pl-PL" dirty="0" smtClean="0">
                <a:solidFill>
                  <a:srgbClr val="FF0000"/>
                </a:solidFill>
              </a:rPr>
              <a:t>danych, </a:t>
            </a:r>
          </a:p>
          <a:p>
            <a:pPr marL="342900" lvl="1" indent="-342900">
              <a:buNone/>
            </a:pPr>
            <a:r>
              <a:rPr lang="pl-PL" dirty="0" smtClean="0">
                <a:solidFill>
                  <a:srgbClr val="FF0000"/>
                </a:solidFill>
              </a:rPr>
              <a:t>interesów, </a:t>
            </a:r>
          </a:p>
          <a:p>
            <a:pPr marL="342900" lvl="1" indent="-342900">
              <a:buNone/>
            </a:pPr>
            <a:r>
              <a:rPr lang="pl-PL" dirty="0" smtClean="0">
                <a:solidFill>
                  <a:srgbClr val="FF0000"/>
                </a:solidFill>
              </a:rPr>
              <a:t>strukturalny </a:t>
            </a:r>
          </a:p>
          <a:p>
            <a:endParaRPr lang="pl-PL" sz="28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23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620688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24</a:t>
            </a:fld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6966"/>
            <a:ext cx="7272808" cy="636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6" name="Obraz 5" descr="dial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0"/>
            <a:ext cx="1346534" cy="9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3100" dirty="0" smtClean="0">
                <a:solidFill>
                  <a:schemeClr val="bg1">
                    <a:lumMod val="50000"/>
                  </a:schemeClr>
                </a:solidFill>
              </a:rPr>
              <a:t>rodzaje  konfliktu: </a:t>
            </a:r>
            <a:r>
              <a:rPr lang="pl-PL" sz="3100" dirty="0" smtClean="0">
                <a:solidFill>
                  <a:srgbClr val="FF0000"/>
                </a:solidFill>
              </a:rPr>
              <a:t>relacji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Błędne spostrzeganie</a:t>
            </a:r>
          </a:p>
          <a:p>
            <a:r>
              <a:rPr lang="pl-PL" dirty="0" smtClean="0"/>
              <a:t>Zła komunikacja</a:t>
            </a:r>
          </a:p>
          <a:p>
            <a:r>
              <a:rPr lang="pl-PL" sz="2800" dirty="0" smtClean="0"/>
              <a:t>Silne emocje</a:t>
            </a:r>
          </a:p>
          <a:p>
            <a:r>
              <a:rPr lang="pl-PL" dirty="0" smtClean="0"/>
              <a:t>Stereotypy</a:t>
            </a:r>
          </a:p>
          <a:p>
            <a:r>
              <a:rPr lang="pl-PL" sz="2800" dirty="0" smtClean="0"/>
              <a:t>Negatywne zachowania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25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772816"/>
            <a:ext cx="4038600" cy="390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100" dirty="0" smtClean="0">
                <a:solidFill>
                  <a:schemeClr val="bg1">
                    <a:lumMod val="50000"/>
                  </a:schemeClr>
                </a:solidFill>
              </a:rPr>
              <a:t>rodzaje  konfliktu: </a:t>
            </a:r>
            <a:r>
              <a:rPr lang="pl-PL" sz="3100" dirty="0" smtClean="0">
                <a:solidFill>
                  <a:srgbClr val="FF0000"/>
                </a:solidFill>
              </a:rPr>
              <a:t>wartości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Różnice religii, ideologii, tradycji</a:t>
            </a:r>
          </a:p>
          <a:p>
            <a:r>
              <a:rPr lang="pl-PL" dirty="0" smtClean="0"/>
              <a:t>Związane z </a:t>
            </a:r>
            <a:r>
              <a:rPr lang="pl-PL" dirty="0" err="1" smtClean="0"/>
              <a:t>własnym”ja</a:t>
            </a:r>
            <a:r>
              <a:rPr lang="pl-PL" dirty="0" smtClean="0"/>
              <a:t>”</a:t>
            </a:r>
          </a:p>
          <a:p>
            <a:pPr>
              <a:buNone/>
            </a:pPr>
            <a:r>
              <a:rPr lang="pl-PL" dirty="0"/>
              <a:t>	(</a:t>
            </a:r>
            <a:r>
              <a:rPr lang="pl-PL" sz="2800" dirty="0" smtClean="0"/>
              <a:t>tożsamość)</a:t>
            </a:r>
          </a:p>
          <a:p>
            <a:r>
              <a:rPr lang="pl-PL" dirty="0" smtClean="0"/>
              <a:t>Wartości dnia codziennego: zwyczaje, konwenanse, </a:t>
            </a:r>
            <a:r>
              <a:rPr lang="pl-PL" dirty="0" err="1" smtClean="0"/>
              <a:t>przyzyczajenia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26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340768"/>
            <a:ext cx="4608512" cy="433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100" dirty="0" smtClean="0">
                <a:solidFill>
                  <a:schemeClr val="bg1">
                    <a:lumMod val="50000"/>
                  </a:schemeClr>
                </a:solidFill>
              </a:rPr>
              <a:t>rodzaje  konfliktu: </a:t>
            </a:r>
            <a:r>
              <a:rPr lang="pl-PL" sz="3100" dirty="0" smtClean="0">
                <a:solidFill>
                  <a:srgbClr val="FF0000"/>
                </a:solidFill>
              </a:rPr>
              <a:t>strukturalny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Nierówna kontrola zasobów</a:t>
            </a:r>
          </a:p>
          <a:p>
            <a:r>
              <a:rPr lang="pl-PL" dirty="0" smtClean="0"/>
              <a:t>Nierówny rozkład sił</a:t>
            </a:r>
          </a:p>
          <a:p>
            <a:r>
              <a:rPr lang="pl-PL" sz="2800" dirty="0" smtClean="0"/>
              <a:t>Rozmieszczenie przestrzenne</a:t>
            </a:r>
          </a:p>
          <a:p>
            <a:r>
              <a:rPr lang="pl-PL" dirty="0" smtClean="0"/>
              <a:t>Ograniczenia czasowe</a:t>
            </a:r>
          </a:p>
          <a:p>
            <a:r>
              <a:rPr lang="pl-PL" sz="2800" dirty="0" smtClean="0"/>
              <a:t>Różne role społeczne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27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772817"/>
            <a:ext cx="4618856" cy="425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100" dirty="0" smtClean="0">
                <a:solidFill>
                  <a:schemeClr val="bg1">
                    <a:lumMod val="50000"/>
                  </a:schemeClr>
                </a:solidFill>
              </a:rPr>
              <a:t>rodzaje  konfliktu: </a:t>
            </a:r>
            <a:r>
              <a:rPr lang="pl-PL" sz="3100" dirty="0" smtClean="0">
                <a:solidFill>
                  <a:srgbClr val="FF0000"/>
                </a:solidFill>
              </a:rPr>
              <a:t>interesów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Interesy rzeczowe</a:t>
            </a:r>
          </a:p>
          <a:p>
            <a:r>
              <a:rPr lang="pl-PL" dirty="0" smtClean="0"/>
              <a:t>Interesy proceduralne</a:t>
            </a:r>
          </a:p>
          <a:p>
            <a:r>
              <a:rPr lang="pl-PL" sz="2800" dirty="0" smtClean="0"/>
              <a:t>Interesy psychologiczne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28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484784"/>
            <a:ext cx="4860032" cy="452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100" dirty="0" smtClean="0">
                <a:solidFill>
                  <a:schemeClr val="bg1">
                    <a:lumMod val="50000"/>
                  </a:schemeClr>
                </a:solidFill>
              </a:rPr>
              <a:t>rodzaje  konfliktu: </a:t>
            </a:r>
            <a:r>
              <a:rPr lang="pl-PL" sz="3100" dirty="0" smtClean="0">
                <a:solidFill>
                  <a:srgbClr val="FF0000"/>
                </a:solidFill>
              </a:rPr>
              <a:t>danych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Brak informacji</a:t>
            </a:r>
          </a:p>
          <a:p>
            <a:r>
              <a:rPr lang="pl-PL" dirty="0" smtClean="0"/>
              <a:t>Błędne zrozumienie danych</a:t>
            </a:r>
          </a:p>
          <a:p>
            <a:r>
              <a:rPr lang="pl-PL" sz="2800" dirty="0" smtClean="0"/>
              <a:t>Różne sposoby interpretacji danych</a:t>
            </a:r>
          </a:p>
          <a:p>
            <a:r>
              <a:rPr lang="pl-PL" dirty="0" smtClean="0"/>
              <a:t>Różne procedury zbierania danych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29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3" y="1504582"/>
            <a:ext cx="4824536" cy="416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Dialog-wspólne cele-</a:t>
            </a:r>
            <a:r>
              <a:rPr lang="pl-PL" sz="2800" dirty="0" smtClean="0">
                <a:solidFill>
                  <a:srgbClr val="FF0000"/>
                </a:solidFill>
              </a:rPr>
              <a:t>porozumienie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sz="2600" dirty="0" smtClean="0">
                <a:solidFill>
                  <a:schemeClr val="bg1">
                    <a:lumMod val="50000"/>
                  </a:schemeClr>
                </a:solidFill>
              </a:rPr>
              <a:t>Porozumienie  co do  realizacji wspólnych celów </a:t>
            </a:r>
          </a:p>
          <a:p>
            <a:pPr marL="514350" indent="-514350">
              <a:buNone/>
            </a:pPr>
            <a:r>
              <a:rPr lang="pl-PL" sz="2600" dirty="0" smtClean="0">
                <a:solidFill>
                  <a:schemeClr val="bg1">
                    <a:lumMod val="50000"/>
                  </a:schemeClr>
                </a:solidFill>
              </a:rPr>
              <a:t>poprzez: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bg1">
                    <a:lumMod val="50000"/>
                  </a:schemeClr>
                </a:solidFill>
              </a:rPr>
              <a:t>		komunikację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2600" dirty="0" smtClean="0">
                <a:solidFill>
                  <a:schemeClr val="bg1">
                    <a:lumMod val="50000"/>
                  </a:schemeClr>
                </a:solidFill>
              </a:rPr>
              <a:t>	zrozumienie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bg1">
                    <a:lumMod val="50000"/>
                  </a:schemeClr>
                </a:solidFill>
              </a:rPr>
              <a:t>		akceptację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bg1">
                    <a:lumMod val="50000"/>
                  </a:schemeClr>
                </a:solidFill>
              </a:rPr>
              <a:t>		przekonanie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bg1">
                    <a:lumMod val="50000"/>
                  </a:schemeClr>
                </a:solidFill>
              </a:rPr>
              <a:t>		aprobatę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chemeClr val="bg1">
                    <a:lumMod val="50000"/>
                  </a:schemeClr>
                </a:solidFill>
              </a:rPr>
              <a:t>		współdziałanie: uczestnictwo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solidFill>
                  <a:srgbClr val="0070C0"/>
                </a:solidFill>
              </a:rPr>
              <a:t>		</a:t>
            </a:r>
            <a:r>
              <a:rPr lang="pl-PL" sz="2600" dirty="0" smtClean="0">
                <a:solidFill>
                  <a:srgbClr val="FF0000"/>
                </a:solidFill>
              </a:rPr>
              <a:t>współodpowiedzialność-ambasadorstwo</a:t>
            </a:r>
          </a:p>
          <a:p>
            <a:pPr>
              <a:buNone/>
            </a:pPr>
            <a:endParaRPr lang="pl-PL" sz="6400" dirty="0" smtClean="0">
              <a:solidFill>
                <a:srgbClr val="0070C0"/>
              </a:solidFill>
            </a:endParaRPr>
          </a:p>
          <a:p>
            <a:endParaRPr lang="pl-PL" sz="6400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pic>
        <p:nvPicPr>
          <p:cNvPr id="9" name="Obraz 8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sp>
        <p:nvSpPr>
          <p:cNvPr id="10" name="Strzałka kolista 9"/>
          <p:cNvSpPr/>
          <p:nvPr/>
        </p:nvSpPr>
        <p:spPr>
          <a:xfrm rot="5400000">
            <a:off x="5076058" y="1628798"/>
            <a:ext cx="4032444" cy="3744416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11" name="Obraz 10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30</a:t>
            </a:fld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6966"/>
            <a:ext cx="7272808" cy="636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6" name="Obraz 5" descr="dial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0"/>
            <a:ext cx="1346534" cy="9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31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pl-PL" sz="3100" dirty="0" smtClean="0">
                <a:solidFill>
                  <a:schemeClr val="bg1">
                    <a:lumMod val="50000"/>
                  </a:schemeClr>
                </a:solidFill>
              </a:rPr>
              <a:t>trony konfliktu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sz="2200" dirty="0" smtClean="0">
                <a:solidFill>
                  <a:srgbClr val="FF0000"/>
                </a:solidFill>
              </a:rPr>
              <a:t>mieszkańcy: segmenty</a:t>
            </a:r>
          </a:p>
          <a:p>
            <a:pPr lvl="1"/>
            <a:r>
              <a:rPr lang="pl-PL" sz="2200" dirty="0" smtClean="0">
                <a:solidFill>
                  <a:srgbClr val="FF0000"/>
                </a:solidFill>
              </a:rPr>
              <a:t>organizacje społeczne</a:t>
            </a:r>
          </a:p>
          <a:p>
            <a:pPr lvl="1"/>
            <a:r>
              <a:rPr lang="pl-PL" sz="2200" dirty="0">
                <a:solidFill>
                  <a:srgbClr val="FF0000"/>
                </a:solidFill>
              </a:rPr>
              <a:t>o</a:t>
            </a:r>
            <a:r>
              <a:rPr lang="pl-PL" sz="2200" dirty="0" smtClean="0">
                <a:solidFill>
                  <a:srgbClr val="FF0000"/>
                </a:solidFill>
              </a:rPr>
              <a:t>rganizacje ekologiczne</a:t>
            </a:r>
          </a:p>
          <a:p>
            <a:pPr lvl="1"/>
            <a:r>
              <a:rPr lang="pl-PL" sz="2200" dirty="0">
                <a:solidFill>
                  <a:srgbClr val="FF0000"/>
                </a:solidFill>
              </a:rPr>
              <a:t>K</a:t>
            </a:r>
            <a:r>
              <a:rPr lang="pl-PL" sz="2200" dirty="0" smtClean="0">
                <a:solidFill>
                  <a:srgbClr val="FF0000"/>
                </a:solidFill>
              </a:rPr>
              <a:t>ościoły</a:t>
            </a:r>
          </a:p>
          <a:p>
            <a:pPr lvl="1"/>
            <a:r>
              <a:rPr lang="pl-PL" sz="2200" dirty="0" smtClean="0">
                <a:solidFill>
                  <a:srgbClr val="FF0000"/>
                </a:solidFill>
              </a:rPr>
              <a:t>władze samorządowe</a:t>
            </a:r>
          </a:p>
          <a:p>
            <a:pPr lvl="1"/>
            <a:r>
              <a:rPr lang="pl-PL" sz="2200" dirty="0" smtClean="0">
                <a:solidFill>
                  <a:srgbClr val="FF0000"/>
                </a:solidFill>
              </a:rPr>
              <a:t>organizacje branżowe – przedsiębiorcy</a:t>
            </a:r>
          </a:p>
          <a:p>
            <a:pPr lvl="1"/>
            <a:r>
              <a:rPr lang="pl-PL" sz="2200" dirty="0" smtClean="0">
                <a:solidFill>
                  <a:srgbClr val="FF0000"/>
                </a:solidFill>
              </a:rPr>
              <a:t>inwestorzy</a:t>
            </a:r>
          </a:p>
          <a:p>
            <a:pPr lvl="1"/>
            <a:r>
              <a:rPr lang="pl-PL" sz="2200" dirty="0" smtClean="0">
                <a:solidFill>
                  <a:srgbClr val="FF0000"/>
                </a:solidFill>
              </a:rPr>
              <a:t>partie polityczne</a:t>
            </a:r>
          </a:p>
          <a:p>
            <a:pPr lvl="1"/>
            <a:r>
              <a:rPr lang="pl-PL" sz="2200" dirty="0" smtClean="0">
                <a:solidFill>
                  <a:srgbClr val="FF0000"/>
                </a:solidFill>
              </a:rPr>
              <a:t>grupy interesów</a:t>
            </a:r>
          </a:p>
          <a:p>
            <a:pPr lvl="1"/>
            <a:r>
              <a:rPr lang="pl-PL" sz="2200" dirty="0" smtClean="0">
                <a:solidFill>
                  <a:srgbClr val="FF0000"/>
                </a:solidFill>
              </a:rPr>
              <a:t>…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31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6000768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764704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apa konfliktu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lvl="1"/>
            <a:r>
              <a:rPr lang="pl-PL" sz="2200" dirty="0" smtClean="0"/>
              <a:t>splot konfliktów</a:t>
            </a:r>
          </a:p>
          <a:p>
            <a:pPr lvl="1"/>
            <a:r>
              <a:rPr lang="pl-PL" sz="2200" dirty="0" smtClean="0"/>
              <a:t>zestawienie podmiotów - „zainteresowanych społeczności” (Konwencja </a:t>
            </a:r>
            <a:r>
              <a:rPr lang="pl-PL" sz="2200" dirty="0" err="1" smtClean="0"/>
              <a:t>Aarhus</a:t>
            </a:r>
            <a:r>
              <a:rPr lang="pl-PL" sz="2200" dirty="0" smtClean="0"/>
              <a:t> , Dania 25.6.1998)</a:t>
            </a:r>
          </a:p>
          <a:p>
            <a:pPr lvl="1"/>
            <a:r>
              <a:rPr lang="pl-PL" sz="2200" dirty="0" smtClean="0"/>
              <a:t>zestawienie interesów</a:t>
            </a:r>
          </a:p>
          <a:p>
            <a:pPr lvl="1"/>
            <a:r>
              <a:rPr lang="pl-PL" sz="2200" dirty="0" smtClean="0"/>
              <a:t>zestawienie opinii</a:t>
            </a:r>
          </a:p>
          <a:p>
            <a:pPr lvl="1"/>
            <a:r>
              <a:rPr lang="pl-PL" sz="2200" dirty="0" smtClean="0"/>
              <a:t>zestawienie kwestii spornych</a:t>
            </a:r>
          </a:p>
          <a:p>
            <a:pPr lvl="1"/>
            <a:r>
              <a:rPr lang="pl-PL" sz="2200" dirty="0" smtClean="0"/>
              <a:t>sojusznicy i oponenci ( realni i potencjalni)</a:t>
            </a:r>
          </a:p>
          <a:p>
            <a:pPr lvl="1"/>
            <a:r>
              <a:rPr lang="pl-PL" sz="2200" dirty="0" smtClean="0"/>
              <a:t>relacje: inicjator-podmioty</a:t>
            </a:r>
          </a:p>
          <a:p>
            <a:pPr lvl="1"/>
            <a:r>
              <a:rPr lang="pl-PL" sz="2200" dirty="0" smtClean="0"/>
              <a:t>relacje międzypodmiotowe</a:t>
            </a:r>
          </a:p>
          <a:p>
            <a:pPr lvl="1"/>
            <a:r>
              <a:rPr lang="pl-PL" sz="2200" dirty="0" smtClean="0"/>
              <a:t>plan działania</a:t>
            </a:r>
          </a:p>
          <a:p>
            <a:pPr lvl="2">
              <a:buNone/>
            </a:pPr>
            <a:endParaRPr lang="pl-PL" sz="1800" dirty="0" smtClean="0">
              <a:solidFill>
                <a:srgbClr val="FF0000"/>
              </a:solidFill>
            </a:endParaRPr>
          </a:p>
          <a:p>
            <a:pPr lvl="1"/>
            <a:endParaRPr lang="pl-PL" sz="2200" dirty="0" smtClean="0">
              <a:solidFill>
                <a:srgbClr val="FF0000"/>
              </a:solidFill>
            </a:endParaRPr>
          </a:p>
          <a:p>
            <a:pPr lvl="1"/>
            <a:endParaRPr lang="pl-PL" sz="2200" dirty="0" smtClean="0">
              <a:solidFill>
                <a:srgbClr val="FF0000"/>
              </a:solidFill>
            </a:endParaRPr>
          </a:p>
          <a:p>
            <a:pPr lvl="1"/>
            <a:endParaRPr lang="pl-PL" sz="2200" dirty="0" smtClean="0">
              <a:solidFill>
                <a:srgbClr val="FF0000"/>
              </a:solidFill>
            </a:endParaRPr>
          </a:p>
          <a:p>
            <a:pPr lvl="1"/>
            <a:endParaRPr lang="pl-PL" sz="2200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32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260648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apa konfliktu: plan działania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pl-PL" sz="2000" dirty="0" smtClean="0"/>
              <a:t>program działań wobec sojuszników i oponentów: </a:t>
            </a:r>
          </a:p>
          <a:p>
            <a:pPr lvl="3"/>
            <a:r>
              <a:rPr lang="pl-PL" sz="1600" dirty="0" smtClean="0"/>
              <a:t>prognozy, </a:t>
            </a:r>
          </a:p>
          <a:p>
            <a:pPr lvl="3"/>
            <a:r>
              <a:rPr lang="pl-PL" sz="1600" dirty="0" smtClean="0"/>
              <a:t>symulacje, </a:t>
            </a:r>
          </a:p>
          <a:p>
            <a:pPr lvl="3"/>
            <a:r>
              <a:rPr lang="pl-PL" sz="1600" dirty="0" smtClean="0"/>
              <a:t>strategia, </a:t>
            </a:r>
          </a:p>
          <a:p>
            <a:pPr lvl="3"/>
            <a:r>
              <a:rPr lang="pl-PL" sz="1600" dirty="0" smtClean="0"/>
              <a:t>procedury, </a:t>
            </a:r>
          </a:p>
          <a:p>
            <a:pPr lvl="3"/>
            <a:r>
              <a:rPr lang="pl-PL" sz="1600" dirty="0" smtClean="0"/>
              <a:t>narzędzia,</a:t>
            </a:r>
          </a:p>
          <a:p>
            <a:pPr lvl="3"/>
            <a:r>
              <a:rPr lang="pl-PL" sz="1600" dirty="0" smtClean="0"/>
              <a:t>kodeks</a:t>
            </a:r>
          </a:p>
          <a:p>
            <a:pPr lvl="3">
              <a:buNone/>
            </a:pPr>
            <a:endParaRPr lang="pl-PL" sz="1600" dirty="0" smtClean="0"/>
          </a:p>
          <a:p>
            <a:pPr lvl="2"/>
            <a:r>
              <a:rPr lang="pl-PL" sz="2000" dirty="0" smtClean="0"/>
              <a:t>archiwum faktów i danych</a:t>
            </a:r>
          </a:p>
          <a:p>
            <a:pPr lvl="2"/>
            <a:r>
              <a:rPr lang="pl-PL" sz="2000" dirty="0" smtClean="0"/>
              <a:t>terminarz</a:t>
            </a:r>
          </a:p>
          <a:p>
            <a:pPr lvl="2">
              <a:buNone/>
            </a:pPr>
            <a:endParaRPr lang="pl-PL" sz="2000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33</a:t>
            </a:fld>
            <a:endParaRPr lang="pl-PL"/>
          </a:p>
        </p:txBody>
      </p:sp>
      <p:pic>
        <p:nvPicPr>
          <p:cNvPr id="6" name="Obraz 5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7" name="Obraz 6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 smtClean="0">
                <a:solidFill>
                  <a:srgbClr val="FF0000"/>
                </a:solidFill>
              </a:rPr>
              <a:t>Sześć zasad </a:t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rozwiązywania konfliktu </a:t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metodą dialogu społecznego</a:t>
            </a: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Rozpoznanie potrzeb informacyjnych otoczenia </a:t>
            </a:r>
          </a:p>
          <a:p>
            <a:pPr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Rejestracja  związanych z inwestycją ważnych dla społeczności zdarzeń,  faktów i informacji</a:t>
            </a:r>
          </a:p>
          <a:p>
            <a:pPr>
              <a:buAutoNum type="arabicPeriod" startAt="3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Przekaz istotnych informacje zainteresowanym – forma i treść </a:t>
            </a:r>
          </a:p>
          <a:p>
            <a:pPr>
              <a:buAutoNum type="arabicPeriod" startAt="3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Dwustronność wymiany informacji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5.	Stała współpraca z kluczowymi partnerami działań informacyjnych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6.  Monitoring i weryfikacja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34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6672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pPr algn="l"/>
            <a:r>
              <a:rPr lang="pl-PL" sz="1800" dirty="0" smtClean="0">
                <a:solidFill>
                  <a:srgbClr val="FF0000"/>
                </a:solidFill>
              </a:rPr>
              <a:t>Sześć zasad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rozwiązywania konfliktu metodą dialogu</a:t>
            </a:r>
            <a:endParaRPr lang="pl-PL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>Rozpoznanie potrzeb informacyjnych otoczenia </a:t>
            </a:r>
          </a:p>
          <a:p>
            <a:pPr lvl="1" indent="-34290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 co, kto chciałby wiedzieć, </a:t>
            </a:r>
          </a:p>
          <a:p>
            <a:pPr lvl="1" indent="-34290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co, kogo niepokoi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35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6672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pPr algn="l"/>
            <a:r>
              <a:rPr lang="pl-PL" sz="2000" dirty="0" smtClean="0">
                <a:solidFill>
                  <a:srgbClr val="FF0000"/>
                </a:solidFill>
              </a:rPr>
              <a:t>Sześć zasad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rozwiązywania konfliktu metodą dialogu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>2. Rejestracja zdarzeń związanych z inwestycją  oraz faktów i informacji ważnych dla społeczeństwa i zainteresowanych społeczności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		co się dzieje,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		co się zdarzy w najbliższym czasie?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36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6672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0132"/>
          </a:xfrm>
        </p:spPr>
        <p:txBody>
          <a:bodyPr>
            <a:noAutofit/>
          </a:bodyPr>
          <a:lstStyle/>
          <a:p>
            <a:pPr algn="l"/>
            <a:r>
              <a:rPr lang="pl-PL" sz="2000" dirty="0" smtClean="0">
                <a:solidFill>
                  <a:srgbClr val="FF0000"/>
                </a:solidFill>
              </a:rPr>
              <a:t>Sześć zasad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rozwiązywania konfliktu metodą dialogu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/>
              <a:t>	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schemeClr val="bg1">
                    <a:lumMod val="50000"/>
                  </a:schemeClr>
                </a:solidFill>
              </a:rPr>
              <a:t>3. Przekazywanie istotnych informacje zainteresowanym w odpowiedniej formie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	zrozumiałe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 docierają na czas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	w przyjazny sposób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37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6672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0132"/>
          </a:xfrm>
        </p:spPr>
        <p:txBody>
          <a:bodyPr>
            <a:noAutofit/>
          </a:bodyPr>
          <a:lstStyle/>
          <a:p>
            <a:pPr algn="l"/>
            <a:r>
              <a:rPr lang="pl-PL" sz="2000" dirty="0" smtClean="0">
                <a:solidFill>
                  <a:srgbClr val="FF0000"/>
                </a:solidFill>
              </a:rPr>
              <a:t>Sześć zasad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rozwiązywania konfliktu metodą dialogu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83179"/>
          </a:xfrm>
        </p:spPr>
        <p:txBody>
          <a:bodyPr>
            <a:normAutofit/>
          </a:bodyPr>
          <a:lstStyle/>
          <a:p>
            <a:pPr>
              <a:buAutoNum type="arabicPeriod" startAt="4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AutoNum type="arabicPeriod" startAt="4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schemeClr val="bg1">
                    <a:lumMod val="50000"/>
                  </a:schemeClr>
                </a:solidFill>
              </a:rPr>
              <a:t>Zapewnienie dwustronności wymiany informacji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utrzymywanie drożności kanałów komunikacji od zainteresowanych społeczności do 	inwestora 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  - spotkania informacyjne,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	- listy,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	 -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internet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	 - rozmowy z przedstawicielami zainteresowanych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38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pPr algn="l"/>
            <a:r>
              <a:rPr lang="pl-PL" sz="2000" dirty="0" smtClean="0">
                <a:solidFill>
                  <a:srgbClr val="FF0000"/>
                </a:solidFill>
              </a:rPr>
              <a:t>Sześć zasad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rozwiązywania konfliktu metodą dialogu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/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/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schemeClr val="bg1">
                    <a:lumMod val="50000"/>
                  </a:schemeClr>
                </a:solidFill>
              </a:rPr>
              <a:t>5. Kontakt i realizacja stałej współpracy z kluczowymi partnerami działań informacyjnych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media,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samorząd,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liderzy opinii (np. ks. proboszcz),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organizacja ekologiczna,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organizacje społeczne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reprezentacje mieszkańców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39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6672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3200" dirty="0" smtClean="0">
                <a:solidFill>
                  <a:srgbClr val="FF0000"/>
                </a:solidFill>
              </a:rPr>
              <a:t>KONFLIKT</a:t>
            </a: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>sprzeczność </a:t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>interesów </a:t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	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http://img34.imageshack.us/img34/9614/konflik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052736"/>
            <a:ext cx="2879090" cy="355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pPr algn="l"/>
            <a:r>
              <a:rPr lang="pl-PL" sz="2000" dirty="0" smtClean="0">
                <a:solidFill>
                  <a:srgbClr val="FF0000"/>
                </a:solidFill>
              </a:rPr>
              <a:t>Sześć zasad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rozwiązywania konfliktu metodą dialogu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/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schemeClr val="bg1">
                    <a:lumMod val="50000"/>
                  </a:schemeClr>
                </a:solidFill>
              </a:rPr>
              <a:t>6. Monitoring i weryfikacja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badanie efektywności przekazu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monitorowanie opinii otoczenia na temat inwestycji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	rozpoznanie  pojawiających się konfliktów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40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6672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pPr algn="l"/>
            <a:r>
              <a:rPr lang="pl-PL" sz="2400" dirty="0" smtClean="0">
                <a:solidFill>
                  <a:srgbClr val="FF0000"/>
                </a:solidFill>
              </a:rPr>
              <a:t>Sześć zasad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rozwiązywania konfliktu metodą dialogu</a:t>
            </a:r>
            <a:endParaRPr lang="pl-PL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Rozpoznanie potrzeb informacyjnych otoczenia </a:t>
            </a:r>
          </a:p>
          <a:p>
            <a:pPr lvl="1" indent="-34290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 co, kto chciałby wiedzieć, co, kogo niepokoi?</a:t>
            </a:r>
          </a:p>
          <a:p>
            <a:pPr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Rejestracja zdarzeń związanych z inwestycją  oraz faktów i informacji ważnych dla społeczeństwa i zainteresowanych społeczności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		co się dzieje, co się w najbliższym czasie zdarzy?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3.	Przekazywanie istotnych informacje zainteresowanym w odpowiedniej formie 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		zrozumiałe i docierające w przyjazny sposób</a:t>
            </a:r>
          </a:p>
          <a:p>
            <a:pPr>
              <a:buAutoNum type="arabicPeriod" startAt="4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Zapewnienie dwustronności wymiany informacji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	utrzymywanie drożności kanałów komunikacji od zainteresowanych społeczności do 	inwestora (tj. spotkania informacyjne, listy, </a:t>
            </a:r>
            <a:r>
              <a:rPr lang="pl-PL" sz="1600" dirty="0" err="1" smtClean="0">
                <a:solidFill>
                  <a:schemeClr val="bg1">
                    <a:lumMod val="50000"/>
                  </a:schemeClr>
                </a:solidFill>
              </a:rPr>
              <a:t>internet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, rozmowy z przedstawicielami zainteresowanych)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5.	Kontakt i realizacja stałej współpracy z kluczowymi partnerami działań informacyjnych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	media, samorząd, liderzy opinii (proboszcz), organizacja ekologiczna, reprezentacje 		mieszkańców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6.	Monitoring i weryfikacja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badanie efektywności przekazu i monitorowania opinii otoczenia na temat inwestycji</a:t>
            </a:r>
          </a:p>
          <a:p>
            <a:pP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	identyfikowanie pojawiających się konfliktów.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41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6672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Zarządzanie konfliktem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jako sporem konstruktywnym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 smtClean="0">
                <a:solidFill>
                  <a:srgbClr val="FF0000"/>
                </a:solidFill>
              </a:rPr>
              <a:t>naliza</a:t>
            </a:r>
            <a:endParaRPr lang="pl-PL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Prewencja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komunikacja	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liderzy: autonomizacja przywództwa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organizacja zbiorowości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facylitacja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negocjacje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mediacje</a:t>
            </a:r>
          </a:p>
          <a:p>
            <a:pPr lvl="1">
              <a:buFontTx/>
              <a:buChar char="-"/>
            </a:pPr>
            <a:endParaRPr lang="pl-PL" sz="24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Umiejętne zarządzanie konfliktem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 smtClean="0">
                <a:solidFill>
                  <a:srgbClr val="FF0000"/>
                </a:solidFill>
              </a:rPr>
              <a:t>naliza</a:t>
            </a:r>
            <a:endParaRPr lang="pl-PL" sz="2400" dirty="0" smtClean="0"/>
          </a:p>
          <a:p>
            <a:pPr marL="1371600" lvl="2" indent="-457200">
              <a:buNone/>
            </a:pPr>
            <a:r>
              <a:rPr lang="pl-PL" sz="2000" dirty="0" smtClean="0"/>
              <a:t>rozpoznanie i diagnoza</a:t>
            </a:r>
          </a:p>
          <a:p>
            <a:pPr lvl="1">
              <a:buNone/>
            </a:pPr>
            <a:endParaRPr lang="pl-PL" sz="2400" dirty="0" smtClean="0"/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Analiza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Prewencja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komunikacja	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liderzy: autonomizacja przywództwa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organizacja zbiorowości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facylitacja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negocjacje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mediacje</a:t>
            </a:r>
          </a:p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43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Umiejętne zarządzanie konfliktem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0" lvl="1" indent="-457200">
              <a:buNone/>
            </a:pPr>
            <a:endParaRPr lang="pl-PL" sz="2000" dirty="0" smtClean="0"/>
          </a:p>
          <a:p>
            <a:pPr marL="914400" lvl="1" indent="-45720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2. Prewencja</a:t>
            </a:r>
          </a:p>
          <a:p>
            <a:pPr marL="1371600" lvl="2" indent="-457200">
              <a:buNone/>
            </a:pPr>
            <a:r>
              <a:rPr lang="pl-PL" sz="2000" dirty="0" smtClean="0"/>
              <a:t>- wiedzieć, żeby przewidzieć </a:t>
            </a:r>
          </a:p>
          <a:p>
            <a:pPr marL="1371600" lvl="2" indent="-457200">
              <a:buNone/>
            </a:pPr>
            <a:r>
              <a:rPr lang="pl-PL" sz="2000" dirty="0" smtClean="0"/>
              <a:t>- Ożywienie i mobilizacja społeczna</a:t>
            </a:r>
          </a:p>
          <a:p>
            <a:pPr marL="1371600" lvl="2" indent="-457200">
              <a:buNone/>
            </a:pPr>
            <a:r>
              <a:rPr lang="pl-PL" sz="2000" dirty="0" smtClean="0"/>
              <a:t>zapobieganie eskalacji</a:t>
            </a:r>
          </a:p>
          <a:p>
            <a:pPr marL="1371600" lvl="2" indent="-457200">
              <a:buNone/>
            </a:pPr>
            <a:endParaRPr lang="pl-PL" sz="2000" dirty="0"/>
          </a:p>
          <a:p>
            <a:pPr marL="1371600" lvl="2" indent="-457200">
              <a:buNone/>
            </a:pPr>
            <a:r>
              <a:rPr lang="pl-PL" sz="2000" i="1" dirty="0" smtClean="0"/>
              <a:t>Smutny przypadek pewnego Wójta: </a:t>
            </a:r>
          </a:p>
          <a:p>
            <a:pPr marL="1371600" lvl="2" indent="-457200">
              <a:buNone/>
            </a:pPr>
            <a:r>
              <a:rPr lang="pl-PL" sz="2000" i="1" dirty="0" smtClean="0"/>
              <a:t> nie nagłaśniać!</a:t>
            </a:r>
          </a:p>
          <a:p>
            <a:pPr lvl="1">
              <a:buFontTx/>
              <a:buChar char="-"/>
            </a:pPr>
            <a:endParaRPr lang="pl-PL" sz="2400" dirty="0" smtClean="0"/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Analiza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Prewencja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komunikacja	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liderzy: autonomizacja przywództwa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organizacja zbiorowości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facylitacja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negocjacje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mediacje</a:t>
            </a:r>
          </a:p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44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Umiejętne zarządzanie konfliktem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0" lvl="1" indent="-45720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3. Komunikacja	</a:t>
            </a:r>
          </a:p>
          <a:p>
            <a:pPr marL="1371600" lvl="2" indent="-457200">
              <a:buNone/>
            </a:pPr>
            <a:r>
              <a:rPr lang="pl-PL" sz="2000" dirty="0"/>
              <a:t>i</a:t>
            </a:r>
            <a:r>
              <a:rPr lang="pl-PL" sz="2000" dirty="0" smtClean="0"/>
              <a:t>nformacja, </a:t>
            </a:r>
          </a:p>
          <a:p>
            <a:pPr marL="1371600" lvl="2" indent="-457200">
              <a:buNone/>
            </a:pPr>
            <a:r>
              <a:rPr lang="pl-PL" sz="2000" dirty="0" smtClean="0"/>
              <a:t>edukacja, </a:t>
            </a:r>
          </a:p>
          <a:p>
            <a:pPr marL="1371600" lvl="2" indent="-457200">
              <a:buNone/>
            </a:pPr>
            <a:r>
              <a:rPr lang="pl-PL" sz="2000" dirty="0" smtClean="0"/>
              <a:t>zrozumienie, </a:t>
            </a:r>
          </a:p>
          <a:p>
            <a:pPr marL="1371600" lvl="2" indent="-457200">
              <a:buNone/>
            </a:pPr>
            <a:r>
              <a:rPr lang="pl-PL" sz="2000" dirty="0" smtClean="0"/>
              <a:t>wymiana: zasada prawdy</a:t>
            </a:r>
          </a:p>
          <a:p>
            <a:pPr marL="1371600" lvl="2" indent="-457200">
              <a:buNone/>
            </a:pPr>
            <a:r>
              <a:rPr lang="pl-PL" sz="2000" dirty="0" smtClean="0"/>
              <a:t>Media: komunikacja kryzysowa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Analiza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Prewencja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komunikacja	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liderzy: autonomizacja przywództwa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organizacja zbiorowości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facylitacja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negocjacje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mediacje</a:t>
            </a:r>
          </a:p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45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Umiejętne zarządzanie konfliktem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914400" lvl="1" indent="-45720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4.  Liderzy: autonomizacja przywództwa </a:t>
            </a:r>
          </a:p>
          <a:p>
            <a:pPr marL="1371600" lvl="2" indent="-457200">
              <a:buFontTx/>
              <a:buChar char="-"/>
            </a:pPr>
            <a:r>
              <a:rPr lang="pl-PL" sz="2000" dirty="0" smtClean="0"/>
              <a:t>nie pertraktujemy  z anonimami</a:t>
            </a:r>
          </a:p>
          <a:p>
            <a:pPr marL="1371600" lvl="2" indent="-457200">
              <a:buFontTx/>
              <a:buChar char="-"/>
            </a:pPr>
            <a:r>
              <a:rPr lang="pl-PL" sz="2000" dirty="0" smtClean="0"/>
              <a:t>nie wiecujemy</a:t>
            </a:r>
          </a:p>
          <a:p>
            <a:pPr marL="1371600" lvl="2" indent="-457200">
              <a:buFontTx/>
              <a:buChar char="-"/>
            </a:pPr>
            <a:r>
              <a:rPr lang="pl-PL" sz="2000" dirty="0" err="1"/>
              <a:t>u</a:t>
            </a:r>
            <a:r>
              <a:rPr lang="pl-PL" sz="2000" dirty="0" err="1" smtClean="0"/>
              <a:t>zganiamy</a:t>
            </a:r>
            <a:r>
              <a:rPr lang="pl-PL" sz="2000" dirty="0" smtClean="0"/>
              <a:t> przedstawicielstwo</a:t>
            </a:r>
          </a:p>
          <a:p>
            <a:pPr marL="1371600" lvl="2" indent="-457200">
              <a:buFontTx/>
              <a:buChar char="-"/>
            </a:pPr>
            <a:r>
              <a:rPr lang="pl-PL" sz="2000" dirty="0"/>
              <a:t>l</a:t>
            </a:r>
            <a:r>
              <a:rPr lang="pl-PL" sz="2000" dirty="0" smtClean="0"/>
              <a:t>egalizujemy mandaty</a:t>
            </a:r>
          </a:p>
          <a:p>
            <a:pPr marL="1371600" lvl="2" indent="-457200">
              <a:buFontTx/>
              <a:buChar char="-"/>
            </a:pPr>
            <a:r>
              <a:rPr lang="pl-PL" sz="2000" dirty="0" err="1"/>
              <a:t>u</a:t>
            </a:r>
            <a:r>
              <a:rPr lang="pl-PL" sz="2000" dirty="0" err="1" smtClean="0"/>
              <a:t>zgandiamy</a:t>
            </a:r>
            <a:r>
              <a:rPr lang="pl-PL" sz="2000" dirty="0" smtClean="0"/>
              <a:t> reguły porządkowe</a:t>
            </a:r>
          </a:p>
          <a:p>
            <a:pPr marL="1371600" lvl="2" indent="-457200">
              <a:buFontTx/>
              <a:buChar char="-"/>
            </a:pPr>
            <a:r>
              <a:rPr lang="pl-PL" sz="2000" dirty="0" err="1"/>
              <a:t>p</a:t>
            </a:r>
            <a:r>
              <a:rPr lang="pl-PL" sz="2000" dirty="0" err="1" smtClean="0"/>
              <a:t>rzydzialemy</a:t>
            </a:r>
            <a:r>
              <a:rPr lang="pl-PL" sz="2000" dirty="0" smtClean="0"/>
              <a:t> funkcje</a:t>
            </a:r>
          </a:p>
          <a:p>
            <a:pPr marL="1371600" lvl="2" indent="-457200">
              <a:buFontTx/>
              <a:buChar char="-"/>
            </a:pPr>
            <a:r>
              <a:rPr lang="pl-PL" sz="2000" dirty="0" err="1"/>
              <a:t>u</a:t>
            </a:r>
            <a:r>
              <a:rPr lang="pl-PL" sz="2000" dirty="0" err="1" smtClean="0"/>
              <a:t>zganiamy</a:t>
            </a:r>
            <a:r>
              <a:rPr lang="pl-PL" sz="2000" dirty="0" smtClean="0"/>
              <a:t>  czas</a:t>
            </a:r>
          </a:p>
          <a:p>
            <a:pPr marL="1371600" lvl="2" indent="-457200">
              <a:buFontTx/>
              <a:buChar char="-"/>
            </a:pPr>
            <a:r>
              <a:rPr lang="pl-PL" sz="2000" dirty="0" err="1" smtClean="0"/>
              <a:t>uzganiamy</a:t>
            </a:r>
            <a:r>
              <a:rPr lang="pl-PL" sz="2000" dirty="0" smtClean="0"/>
              <a:t> zakres</a:t>
            </a:r>
          </a:p>
          <a:p>
            <a:pPr marL="1371600" lvl="2" indent="-457200">
              <a:buFontTx/>
              <a:buChar char="-"/>
            </a:pPr>
            <a:r>
              <a:rPr lang="pl-PL" sz="2000" dirty="0" err="1"/>
              <a:t>u</a:t>
            </a:r>
            <a:r>
              <a:rPr lang="pl-PL" sz="2000" dirty="0" err="1" smtClean="0"/>
              <a:t>zganiamy</a:t>
            </a:r>
            <a:r>
              <a:rPr lang="pl-PL" sz="2000" dirty="0" smtClean="0"/>
              <a:t> zasady kooptacji</a:t>
            </a:r>
          </a:p>
          <a:p>
            <a:pPr marL="1371600" lvl="2" indent="-457200"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asada komunikacji bezpośredniej </a:t>
            </a:r>
          </a:p>
          <a:p>
            <a:pPr lvl="1">
              <a:buFontTx/>
              <a:buChar char="-"/>
            </a:pPr>
            <a:endParaRPr lang="pl-PL" sz="2400" dirty="0" smtClean="0"/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Analiza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Prewencja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komunikacja	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liderzy: autonomizacja przywództwa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organizacja zbiorowości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facylitacja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negocjacje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mediacje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46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Umiejętne zarządzanie konfliktem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endParaRPr lang="pl-PL" dirty="0" smtClean="0"/>
          </a:p>
          <a:p>
            <a:pPr marL="914400" lvl="1" indent="-45720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5. Organizacja zbiorowości</a:t>
            </a:r>
          </a:p>
          <a:p>
            <a:pPr marL="1371600" lvl="2" indent="-457200">
              <a:buNone/>
            </a:pPr>
            <a:r>
              <a:rPr lang="pl-PL" sz="2000" dirty="0" smtClean="0"/>
              <a:t>organizacje pozarządowe</a:t>
            </a:r>
          </a:p>
          <a:p>
            <a:pPr marL="1371600" lvl="2" indent="-457200">
              <a:buNone/>
            </a:pPr>
            <a:r>
              <a:rPr lang="pl-PL" sz="2000" dirty="0"/>
              <a:t>	</a:t>
            </a:r>
            <a:r>
              <a:rPr lang="pl-PL" sz="2000" dirty="0" smtClean="0"/>
              <a:t>lokalne</a:t>
            </a:r>
          </a:p>
          <a:p>
            <a:pPr marL="1371600" lvl="2" indent="-457200">
              <a:buNone/>
            </a:pPr>
            <a:r>
              <a:rPr lang="pl-PL" sz="2000" dirty="0"/>
              <a:t>	</a:t>
            </a:r>
            <a:r>
              <a:rPr lang="pl-PL" sz="2000" dirty="0" smtClean="0"/>
              <a:t>ogólnokrajowe</a:t>
            </a:r>
          </a:p>
          <a:p>
            <a:pPr marL="1371600" lvl="2" indent="-457200">
              <a:buNone/>
            </a:pPr>
            <a:r>
              <a:rPr lang="pl-PL" sz="2000" dirty="0"/>
              <a:t>	</a:t>
            </a:r>
            <a:r>
              <a:rPr lang="pl-PL" sz="2000" dirty="0" smtClean="0"/>
              <a:t>europejskie i światowe</a:t>
            </a:r>
          </a:p>
          <a:p>
            <a:pPr marL="1371600" lvl="2" indent="-457200">
              <a:buNone/>
            </a:pPr>
            <a:r>
              <a:rPr lang="pl-PL" sz="2000" dirty="0" smtClean="0"/>
              <a:t>	organizacja wewnętrzna wspólnoty </a:t>
            </a:r>
          </a:p>
          <a:p>
            <a:pPr lvl="1">
              <a:buNone/>
            </a:pPr>
            <a:endParaRPr lang="pl-PL" sz="2400" dirty="0" smtClean="0"/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Analiza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Prewencja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komunikacja	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liderzy: autonomizacja przywództwa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organizacja zbiorowości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facylitacja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negocjacje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mediacje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47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Umiejętne zarządzanie konfliktem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0" lvl="1" indent="-457200">
              <a:buNone/>
            </a:pPr>
            <a:endParaRPr lang="pl-PL" sz="2000" dirty="0" smtClean="0"/>
          </a:p>
          <a:p>
            <a:pPr marL="914400" lvl="1" indent="-45720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6. facylitacja</a:t>
            </a:r>
          </a:p>
          <a:p>
            <a:pPr marL="914400" lvl="1" indent="-45720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7. negocjacje</a:t>
            </a:r>
          </a:p>
          <a:p>
            <a:pPr marL="914400" lvl="1" indent="-45720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8. mediacje</a:t>
            </a:r>
          </a:p>
          <a:p>
            <a:pPr lvl="1">
              <a:buFontTx/>
              <a:buChar char="-"/>
            </a:pPr>
            <a:endParaRPr lang="pl-PL" sz="2400" dirty="0" smtClean="0"/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Analiza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Prewencja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komunikacja	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liderzy: autonomizacja przywództwa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organizacja zbiorowości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facylitacja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negocjacje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mediacje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48</a:t>
            </a:fld>
            <a:endParaRPr lang="pl-PL"/>
          </a:p>
        </p:txBody>
      </p:sp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Rozwiązywanie konfliktów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l-PL" dirty="0">
                <a:solidFill>
                  <a:srgbClr val="FF0000"/>
                </a:solidFill>
              </a:rPr>
              <a:t>S</a:t>
            </a:r>
            <a:r>
              <a:rPr lang="pl-PL" sz="2800" dirty="0" smtClean="0">
                <a:solidFill>
                  <a:srgbClr val="FF0000"/>
                </a:solidFill>
              </a:rPr>
              <a:t>ztuka przekonującej prezentacji</a:t>
            </a:r>
          </a:p>
          <a:p>
            <a:pPr lvl="2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wystąpienia publiczne</a:t>
            </a:r>
          </a:p>
          <a:p>
            <a:pPr lvl="2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pierwsze wrażenie</a:t>
            </a:r>
          </a:p>
          <a:p>
            <a:pPr lvl="2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mowa ciała</a:t>
            </a:r>
          </a:p>
          <a:p>
            <a:pPr lvl="2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etoryka</a:t>
            </a:r>
          </a:p>
          <a:p>
            <a:pPr lvl="2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mocje</a:t>
            </a:r>
          </a:p>
          <a:p>
            <a:pPr lvl="1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źródła siły, błędy</a:t>
            </a:r>
          </a:p>
          <a:p>
            <a:pPr lvl="1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żelazne reguły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49</a:t>
            </a:fld>
            <a:endParaRPr lang="pl-PL"/>
          </a:p>
        </p:txBody>
      </p:sp>
      <p:pic>
        <p:nvPicPr>
          <p:cNvPr id="7" name="Obraz 6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6000768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476672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		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Zgoda buduje?</a:t>
            </a:r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Niezgoda rujnuje?</a:t>
            </a:r>
            <a:endParaRPr lang="pl-PL" dirty="0" smtClean="0"/>
          </a:p>
          <a:p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5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Rozwiązywanie konfliktów 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metodą dialogu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Wyobraźnia: </a:t>
            </a:r>
          </a:p>
          <a:p>
            <a:pPr marL="514350" indent="-514350">
              <a:buNone/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najważniejsza umiejętność partnerska w dialogu</a:t>
            </a:r>
          </a:p>
          <a:p>
            <a:pPr marL="514350" indent="-514350">
              <a:buNone/>
            </a:pP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Zatrzymuj się ważnych momentach : </a:t>
            </a:r>
            <a:r>
              <a:rPr lang="pl-PL" sz="2800" i="1" dirty="0" smtClean="0">
                <a:solidFill>
                  <a:schemeClr val="bg1">
                    <a:lumMod val="50000"/>
                  </a:schemeClr>
                </a:solidFill>
              </a:rPr>
              <a:t>‘To jest ważne’</a:t>
            </a:r>
            <a:endParaRPr lang="pl-PL" sz="2800" i="1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słuchaj więcej niż mów : </a:t>
            </a:r>
            <a:r>
              <a:rPr lang="pl-PL" sz="2800" i="1" dirty="0" smtClean="0">
                <a:solidFill>
                  <a:schemeClr val="bg1">
                    <a:lumMod val="50000"/>
                  </a:schemeClr>
                </a:solidFill>
              </a:rPr>
              <a:t>‘Jestem naprawdę zainteresowany’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zadawaj pytania otwarte : </a:t>
            </a:r>
            <a:r>
              <a:rPr lang="pl-PL" sz="2800" i="1" dirty="0" smtClean="0">
                <a:solidFill>
                  <a:schemeClr val="bg1">
                    <a:lumMod val="50000"/>
                  </a:schemeClr>
                </a:solidFill>
              </a:rPr>
              <a:t>‘Chcę zrozumieć’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podziel się swoimi priorytetami : </a:t>
            </a:r>
            <a:r>
              <a:rPr lang="pl-PL" sz="2800" i="1" dirty="0" smtClean="0">
                <a:solidFill>
                  <a:schemeClr val="bg1">
                    <a:lumMod val="50000"/>
                  </a:schemeClr>
                </a:solidFill>
              </a:rPr>
              <a:t>‘Chcę być szczery’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bądź realistą :‘</a:t>
            </a:r>
            <a:r>
              <a:rPr lang="pl-PL" sz="2800" i="1" dirty="0" smtClean="0">
                <a:solidFill>
                  <a:schemeClr val="bg1">
                    <a:lumMod val="50000"/>
                  </a:schemeClr>
                </a:solidFill>
              </a:rPr>
              <a:t>Nikt nie ma czasu na marnowanie go’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wykorzystuj szanse: ‘</a:t>
            </a:r>
            <a:r>
              <a:rPr lang="pl-PL" sz="2800" i="1" dirty="0" smtClean="0">
                <a:solidFill>
                  <a:schemeClr val="bg1">
                    <a:lumMod val="50000"/>
                  </a:schemeClr>
                </a:solidFill>
              </a:rPr>
              <a:t>Interesuje mnie wiele rzeczy’</a:t>
            </a:r>
            <a:endParaRPr lang="pl-PL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miej wyobraźnię : </a:t>
            </a:r>
            <a:r>
              <a:rPr lang="pl-PL" sz="2800" i="1" dirty="0" smtClean="0">
                <a:solidFill>
                  <a:schemeClr val="bg1">
                    <a:lumMod val="50000"/>
                  </a:schemeClr>
                </a:solidFill>
              </a:rPr>
              <a:t>‘Zawsze jest rozwiązanie’</a:t>
            </a:r>
          </a:p>
          <a:p>
            <a:endParaRPr lang="pl-PL" sz="280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50</a:t>
            </a:fld>
            <a:endParaRPr lang="pl-PL"/>
          </a:p>
        </p:txBody>
      </p:sp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9" name="Obraz 8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Rozwiązywanie konfliktów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	</a:t>
            </a:r>
            <a:r>
              <a:rPr lang="pl-PL" sz="2800" dirty="0" smtClean="0">
                <a:solidFill>
                  <a:srgbClr val="FF0000"/>
                </a:solidFill>
              </a:rPr>
              <a:t>Narzędzia   negocjacyjne</a:t>
            </a:r>
          </a:p>
          <a:p>
            <a:pPr lvl="1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podział ról: </a:t>
            </a:r>
          </a:p>
          <a:p>
            <a:pPr lvl="1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moderator,  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facylitator</a:t>
            </a: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pl-PL" dirty="0" smtClean="0">
                <a:solidFill>
                  <a:srgbClr val="FF0000"/>
                </a:solidFill>
              </a:rPr>
              <a:t>Taktyki negocjacyjne </a:t>
            </a:r>
          </a:p>
          <a:p>
            <a:pPr lvl="2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ustępstwa</a:t>
            </a:r>
          </a:p>
          <a:p>
            <a:pPr lvl="2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bietnice</a:t>
            </a:r>
          </a:p>
          <a:p>
            <a:pPr lvl="2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roźby</a:t>
            </a:r>
          </a:p>
          <a:p>
            <a:pPr lvl="2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ywersja</a:t>
            </a:r>
          </a:p>
          <a:p>
            <a:pPr lvl="2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blef</a:t>
            </a:r>
          </a:p>
          <a:p>
            <a:pPr lvl="2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mpas</a:t>
            </a:r>
          </a:p>
          <a:p>
            <a:pPr lvl="2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iasko</a:t>
            </a:r>
          </a:p>
          <a:p>
            <a:pPr lvl="2"/>
            <a:r>
              <a:rPr lang="pl-PL" sz="28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rzerwa</a:t>
            </a:r>
          </a:p>
          <a:p>
            <a:pPr lvl="2"/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51</a:t>
            </a:fld>
            <a:endParaRPr lang="pl-PL"/>
          </a:p>
        </p:txBody>
      </p:sp>
      <p:pic>
        <p:nvPicPr>
          <p:cNvPr id="7" name="Obraz 6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400" dirty="0" smtClean="0">
                <a:solidFill>
                  <a:srgbClr val="FF0000"/>
                </a:solidFill>
              </a:rPr>
              <a:t>Zasady konstruktywnego rozwiązywania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Ustalenie 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miejsca i czasu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rozmowy</a:t>
            </a:r>
          </a:p>
          <a:p>
            <a:pPr lvl="1">
              <a:spcBef>
                <a:spcPts val="0"/>
              </a:spcBef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miejsce bezpieczne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i bez osób trzecich postronnych bez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kibiców</a:t>
            </a:r>
          </a:p>
          <a:p>
            <a:pPr lvl="1">
              <a:spcBef>
                <a:spcPts val="0"/>
              </a:spcBef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nie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odkładać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rozmowy w czasie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ani nie rozmawiać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w pierwszej złości.</a:t>
            </a:r>
          </a:p>
          <a:p>
            <a:pPr>
              <a:spcBef>
                <a:spcPts val="0"/>
              </a:spcBef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Porozumienie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rozmowy nie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w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pośpiechu , chorobie czy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wielkim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zmartwieniu</a:t>
            </a:r>
          </a:p>
          <a:p>
            <a:pPr>
              <a:spcBef>
                <a:spcPts val="0"/>
              </a:spcBef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Wyraźnie uświadomić o co mi chodzi </a:t>
            </a:r>
            <a:endParaRPr lang="pl-P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- trzymać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się jednej strony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sporu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	- pamiętać: spór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nie polega na wyładowaniu emocji </a:t>
            </a:r>
            <a:endParaRPr lang="pl-PL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	- lecz na </a:t>
            </a:r>
            <a:r>
              <a:rPr lang="pl-PL" sz="1800" dirty="0" err="1" smtClean="0">
                <a:solidFill>
                  <a:schemeClr val="bg1">
                    <a:lumMod val="50000"/>
                  </a:schemeClr>
                </a:solidFill>
              </a:rPr>
              <a:t>rozwiązanu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 konfliktu</a:t>
            </a:r>
            <a:endParaRPr lang="pl-PL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Uczciwe 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prowadzenie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sporu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 - nie używać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argumentów niezwiązanych ze sprawą, 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	- nie przypominać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spraw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spornych ale dawno załatwionych (wypominanie)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- nie szantażować przypierając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do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muru,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- nie atakować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rzeczy i osób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które dla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rozmówcy maja specjalną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wartość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 - nie stosować uogólnień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 - nie straszyć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konsekwencjami nieadekwatnymi do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sytuacji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 - pamiętać, </a:t>
            </a:r>
            <a:r>
              <a:rPr lang="pl-PL" sz="1800" dirty="0">
                <a:solidFill>
                  <a:schemeClr val="bg1">
                    <a:lumMod val="50000"/>
                  </a:schemeClr>
                </a:solidFill>
              </a:rPr>
              <a:t>że atak zawsze wyzwala atak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l-PL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Leszek </a:t>
            </a:r>
            <a:r>
              <a:rPr lang="pl-PL" dirty="0" err="1" smtClean="0"/>
              <a:t>Stafiej</a:t>
            </a:r>
            <a:r>
              <a:rPr lang="pl-PL" dirty="0" smtClean="0"/>
              <a:t> dla Gminy Gronowo </a:t>
            </a:r>
            <a:r>
              <a:rPr lang="pl-PL" dirty="0" err="1" smtClean="0"/>
              <a:t>Elblaskie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52</a:t>
            </a:fld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294967295"/>
          </p:nvPr>
        </p:nvSpPr>
        <p:spPr>
          <a:xfrm>
            <a:off x="5102225" y="1628775"/>
            <a:ext cx="4041775" cy="449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endParaRPr lang="pl-PL" sz="5000" dirty="0"/>
          </a:p>
        </p:txBody>
      </p:sp>
      <p:pic>
        <p:nvPicPr>
          <p:cNvPr id="9" name="Obraz 8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Rozwiązywanie konfliktów: </a:t>
            </a:r>
            <a:r>
              <a:rPr lang="pl-PL" sz="2800" dirty="0" smtClean="0">
                <a:solidFill>
                  <a:srgbClr val="FF0000"/>
                </a:solidFill>
              </a:rPr>
              <a:t>metoda 6 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Wymagania ogólne</a:t>
            </a:r>
            <a:b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400" dirty="0" smtClean="0"/>
              <a:t>współdziałania </a:t>
            </a:r>
            <a:r>
              <a:rPr lang="pl-PL" sz="2400" dirty="0"/>
              <a:t>wszystkich zaangażowanych w rozwiązanie </a:t>
            </a:r>
            <a:r>
              <a:rPr lang="pl-PL" sz="2400" dirty="0" smtClean="0"/>
              <a:t>problemu</a:t>
            </a:r>
          </a:p>
          <a:p>
            <a:r>
              <a:rPr lang="pl-PL" sz="2400" dirty="0" smtClean="0"/>
              <a:t>dobrej komunikacji międzyosobowej</a:t>
            </a:r>
          </a:p>
          <a:p>
            <a:r>
              <a:rPr lang="pl-PL" sz="2400" dirty="0"/>
              <a:t>a</a:t>
            </a:r>
            <a:r>
              <a:rPr lang="pl-PL" sz="2400" dirty="0" smtClean="0"/>
              <a:t>ktywnego słuchania </a:t>
            </a:r>
          </a:p>
          <a:p>
            <a:r>
              <a:rPr lang="pl-PL" sz="2400" dirty="0" smtClean="0"/>
              <a:t>komunikowania </a:t>
            </a:r>
            <a:r>
              <a:rPr lang="pl-PL" sz="2400" dirty="0"/>
              <a:t>o własnych potrzebach i </a:t>
            </a:r>
            <a:r>
              <a:rPr lang="pl-PL" sz="2400" dirty="0" smtClean="0"/>
              <a:t>przeżyciach</a:t>
            </a:r>
          </a:p>
          <a:p>
            <a:r>
              <a:rPr lang="pl-PL" sz="2400" dirty="0" smtClean="0"/>
              <a:t>Uwaga! silne emocje: </a:t>
            </a:r>
            <a:r>
              <a:rPr lang="pl-PL" sz="2400" dirty="0"/>
              <a:t>aktywne słuchanie ma znaczenie dla wyrażania tych emocji i ich </a:t>
            </a:r>
            <a:r>
              <a:rPr lang="pl-PL" sz="2400" dirty="0" smtClean="0"/>
              <a:t>rozpraszania</a:t>
            </a:r>
          </a:p>
          <a:p>
            <a:r>
              <a:rPr lang="pl-PL" sz="2400" dirty="0"/>
              <a:t>w</a:t>
            </a:r>
            <a:r>
              <a:rPr lang="pl-PL" sz="2400" dirty="0" smtClean="0"/>
              <a:t>ypowiedzi </a:t>
            </a:r>
            <a:r>
              <a:rPr lang="pl-PL" sz="2400" dirty="0"/>
              <a:t>„ja„ </a:t>
            </a:r>
            <a:r>
              <a:rPr lang="pl-PL" sz="2400" dirty="0" smtClean="0"/>
              <a:t>potrzebne </a:t>
            </a:r>
            <a:r>
              <a:rPr lang="pl-PL" sz="2400" dirty="0"/>
              <a:t>są </a:t>
            </a:r>
            <a:r>
              <a:rPr lang="pl-PL" sz="2400" dirty="0" smtClean="0"/>
              <a:t>po to, by strony rozumiały,  </a:t>
            </a:r>
            <a:r>
              <a:rPr lang="pl-PL" sz="2400" dirty="0"/>
              <a:t>że </a:t>
            </a:r>
            <a:r>
              <a:rPr lang="pl-PL" sz="2400" dirty="0" smtClean="0"/>
              <a:t>mają potrzeby, życzenia </a:t>
            </a:r>
            <a:r>
              <a:rPr lang="pl-PL" sz="2400" dirty="0"/>
              <a:t>i </a:t>
            </a:r>
            <a:r>
              <a:rPr lang="pl-PL" sz="2400" dirty="0" smtClean="0"/>
              <a:t>uczucia</a:t>
            </a:r>
          </a:p>
          <a:p>
            <a:r>
              <a:rPr lang="pl-PL" sz="2400" dirty="0">
                <a:solidFill>
                  <a:srgbClr val="FF0000"/>
                </a:solidFill>
              </a:rPr>
              <a:t>m</a:t>
            </a:r>
            <a:r>
              <a:rPr lang="pl-PL" sz="2400" dirty="0" smtClean="0">
                <a:solidFill>
                  <a:srgbClr val="FF0000"/>
                </a:solidFill>
              </a:rPr>
              <a:t>etoda 6 </a:t>
            </a:r>
            <a:r>
              <a:rPr lang="pl-PL" sz="2400" dirty="0" smtClean="0"/>
              <a:t>daje szansę twórczego </a:t>
            </a:r>
            <a:r>
              <a:rPr lang="pl-PL" sz="2400" dirty="0"/>
              <a:t>i </a:t>
            </a:r>
            <a:r>
              <a:rPr lang="pl-PL" sz="2400" dirty="0" smtClean="0"/>
              <a:t>optymalnego rozwiązania konfliktu</a:t>
            </a:r>
          </a:p>
          <a:p>
            <a:r>
              <a:rPr lang="pl-PL" sz="2400" dirty="0" smtClean="0"/>
              <a:t>rozwija </a:t>
            </a:r>
            <a:r>
              <a:rPr lang="pl-PL" sz="2400" dirty="0"/>
              <a:t>sprawność </a:t>
            </a:r>
            <a:r>
              <a:rPr lang="pl-PL" sz="2400" dirty="0" smtClean="0"/>
              <a:t>myślenia</a:t>
            </a:r>
          </a:p>
          <a:p>
            <a:r>
              <a:rPr lang="pl-PL" sz="2400" dirty="0"/>
              <a:t>i</a:t>
            </a:r>
            <a:r>
              <a:rPr lang="pl-PL" sz="2400" dirty="0" smtClean="0"/>
              <a:t>nicjatorzy sygnalizują: </a:t>
            </a:r>
            <a:r>
              <a:rPr lang="pl-PL" sz="2400" dirty="0"/>
              <a:t>mamy problem </a:t>
            </a:r>
            <a:r>
              <a:rPr lang="pl-PL" sz="2400" dirty="0" smtClean="0"/>
              <a:t>-zacznijmy </a:t>
            </a:r>
            <a:r>
              <a:rPr lang="pl-PL" sz="2400" dirty="0"/>
              <a:t>myśleć i poszukajmy rozwiązań</a:t>
            </a:r>
            <a:r>
              <a:rPr lang="pl-PL" sz="2400" dirty="0" smtClean="0"/>
              <a:t>.</a:t>
            </a:r>
          </a:p>
          <a:p>
            <a:pPr lvl="2"/>
            <a:endParaRPr lang="pl-PL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53</a:t>
            </a:fld>
            <a:endParaRPr lang="pl-PL"/>
          </a:p>
        </p:txBody>
      </p:sp>
      <p:pic>
        <p:nvPicPr>
          <p:cNvPr id="7" name="Obraz 6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Rozwiązywanie konfliktów: </a:t>
            </a:r>
            <a:r>
              <a:rPr lang="pl-PL" sz="2800" dirty="0" smtClean="0">
                <a:solidFill>
                  <a:srgbClr val="FF0000"/>
                </a:solidFill>
              </a:rPr>
              <a:t>6 kroków</a:t>
            </a:r>
            <a:br>
              <a:rPr lang="pl-PL" sz="2800" dirty="0" smtClean="0">
                <a:solidFill>
                  <a:srgbClr val="FF0000"/>
                </a:solidFill>
              </a:rPr>
            </a:b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None/>
            </a:pPr>
            <a:r>
              <a:rPr lang="pl-PL" sz="2500" dirty="0" smtClean="0">
                <a:solidFill>
                  <a:srgbClr val="FF0000"/>
                </a:solidFill>
              </a:rPr>
              <a:t>1. Rozpoznać </a:t>
            </a:r>
            <a:r>
              <a:rPr lang="pl-PL" sz="2500" dirty="0">
                <a:solidFill>
                  <a:srgbClr val="FF0000"/>
                </a:solidFill>
              </a:rPr>
              <a:t>konflikt i nazwać go </a:t>
            </a:r>
          </a:p>
          <a:p>
            <a:pPr marL="457200" indent="-457200">
              <a:buNone/>
            </a:pPr>
            <a:r>
              <a:rPr lang="pl-PL" sz="2500" dirty="0" smtClean="0"/>
              <a:t>– </a:t>
            </a:r>
            <a:r>
              <a:rPr lang="pl-PL" sz="2500" dirty="0"/>
              <a:t>jest to faza pierwsza i decydująca należy dokładnie określić konflikt który należy wspólnie rozwiązać. Swoje uczucia bądź niezaspokojone pragnienia należy wyrażać. Wypowiedzi są w pierwszej osobie t. „ja”. Unikamy zdań upokarzają drugą osobę lub obniżają jej wartość. Powinno się wyraźnie okazać że twoim życzeniem jest aby i oni razem z tobą podjęli poszukiwania takiego rozwiązania dzięki któremu wszystkie potrzeby zostaną zaspokojone i żeby znaleźć takie rozwiązanie w którym nie będzie </a:t>
            </a:r>
            <a:r>
              <a:rPr lang="pl-PL" sz="2500" dirty="0" smtClean="0"/>
              <a:t>pokonanych.</a:t>
            </a:r>
          </a:p>
          <a:p>
            <a:pPr marL="457200" indent="-457200">
              <a:buNone/>
            </a:pPr>
            <a:r>
              <a:rPr lang="pl-PL" sz="2500" dirty="0" smtClean="0">
                <a:solidFill>
                  <a:srgbClr val="FF0000"/>
                </a:solidFill>
              </a:rPr>
              <a:t>2. Znaleźć </a:t>
            </a:r>
            <a:r>
              <a:rPr lang="pl-PL" sz="2500" dirty="0">
                <a:solidFill>
                  <a:srgbClr val="FF0000"/>
                </a:solidFill>
              </a:rPr>
              <a:t>możliwe </a:t>
            </a:r>
            <a:r>
              <a:rPr lang="pl-PL" sz="2500" dirty="0" smtClean="0">
                <a:solidFill>
                  <a:srgbClr val="FF0000"/>
                </a:solidFill>
              </a:rPr>
              <a:t>rozwiązania</a:t>
            </a:r>
          </a:p>
          <a:p>
            <a:pPr marL="457200" indent="-457200">
              <a:buNone/>
            </a:pPr>
            <a:r>
              <a:rPr lang="pl-PL" sz="2500" dirty="0" smtClean="0"/>
              <a:t>- </a:t>
            </a:r>
            <a:r>
              <a:rPr lang="pl-PL" sz="2500" dirty="0"/>
              <a:t>kluczem do tego etapu jest względnie duża ilość możliwych rozwiązań. Należy zaproponować aby zastanowić się wspólnie. nie należy oceniać żadnego pomysłu nie wyrokować i nie wyrażać lekceważenia na tym etapie nie okazujemy że któraś z propozycji jest nie do przyjęcia , tak długo przyjmujemy różne propozycje aż zabraknie pomysłów.</a:t>
            </a:r>
          </a:p>
          <a:p>
            <a:pPr marL="457200" indent="-457200">
              <a:buNone/>
            </a:pPr>
            <a:r>
              <a:rPr lang="pl-PL" sz="2500" dirty="0" smtClean="0">
                <a:solidFill>
                  <a:srgbClr val="FF0000"/>
                </a:solidFill>
              </a:rPr>
              <a:t>3. Krytycznie </a:t>
            </a:r>
            <a:r>
              <a:rPr lang="pl-PL" sz="2500" dirty="0">
                <a:solidFill>
                  <a:srgbClr val="FF0000"/>
                </a:solidFill>
              </a:rPr>
              <a:t>ocenić propozycje rozwiązań </a:t>
            </a:r>
            <a:endParaRPr lang="pl-PL" sz="25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pl-PL" sz="2500" dirty="0" smtClean="0"/>
              <a:t>– </a:t>
            </a:r>
            <a:r>
              <a:rPr lang="pl-PL" sz="2500" dirty="0"/>
              <a:t>na tym etapie oceniamy zgłoszone propozycje i tu należy dokładnie podać co odczuwamy np.; „to by mi się nie podobało lub to nie zaspokoi moich potrzeb</a:t>
            </a:r>
          </a:p>
          <a:p>
            <a:pPr marL="1428750" lvl="2" indent="-514350">
              <a:buFont typeface="+mj-lt"/>
              <a:buAutoNum type="arabicPeriod"/>
            </a:pPr>
            <a:endParaRPr lang="pl-PL" sz="25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None/>
            </a:pPr>
            <a:r>
              <a:rPr lang="pl-PL" dirty="0" smtClean="0">
                <a:solidFill>
                  <a:srgbClr val="FF0000"/>
                </a:solidFill>
              </a:rPr>
              <a:t>4. Zdecydować się na najlepsze rozwiązanie </a:t>
            </a:r>
          </a:p>
          <a:p>
            <a:pPr marL="457200" indent="-457200">
              <a:buNone/>
            </a:pPr>
            <a:r>
              <a:rPr lang="pl-PL" dirty="0" smtClean="0"/>
              <a:t>– rozważania dalszych propozycji należy prowadzić w odniesieniu do uczuć dzieci, które sprawdzamy pytaniem czy zgadzacie się z tym rozwiązaniem. Jeśli rozwiązanie składa się z kilku punktów warto zapisać aby nie zostały zapomniane. Należy się upewnić czy zostało dobrze zrozumiane jakie obowiązki komu przypadają.</a:t>
            </a:r>
          </a:p>
          <a:p>
            <a:pPr marL="457200" indent="-457200">
              <a:buNone/>
            </a:pPr>
            <a:r>
              <a:rPr lang="pl-PL" dirty="0" smtClean="0">
                <a:solidFill>
                  <a:srgbClr val="FF0000"/>
                </a:solidFill>
              </a:rPr>
              <a:t>5. Wykonać powzięte decyzje </a:t>
            </a:r>
          </a:p>
          <a:p>
            <a:pPr marL="457200" indent="-457200">
              <a:buNone/>
            </a:pPr>
            <a:r>
              <a:rPr lang="pl-PL" dirty="0" smtClean="0"/>
              <a:t>– gdy już rozwiązanie zostało przyjęte pozostaje dokładnie rozpracować szczegóły , należy ustalić kto i co wykona i kiedy i od kiedy zaczynamy.</a:t>
            </a:r>
          </a:p>
          <a:p>
            <a:pPr marL="457200" indent="-457200">
              <a:buNone/>
            </a:pPr>
            <a:r>
              <a:rPr lang="pl-PL" dirty="0" smtClean="0">
                <a:solidFill>
                  <a:srgbClr val="FF0000"/>
                </a:solidFill>
              </a:rPr>
              <a:t>6. Późniejsza ocena krytyczna </a:t>
            </a:r>
          </a:p>
          <a:p>
            <a:pPr marL="457200" indent="-457200">
              <a:buNone/>
            </a:pPr>
            <a:r>
              <a:rPr lang="pl-PL" dirty="0" smtClean="0"/>
              <a:t>– nie wszystkie rozwiązania okazują się dobre Licząc się z tym rodzice muszą niejednokrotnie dopytywać się dzieci czy nadal zgadzają się z powziętymi postanowieniami. Dzieci często przyjmują rozwiązania , które później okazują się dla nich za trudne do wykonania.</a:t>
            </a:r>
          </a:p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54</a:t>
            </a:fld>
            <a:endParaRPr lang="pl-PL"/>
          </a:p>
        </p:txBody>
      </p:sp>
      <p:pic>
        <p:nvPicPr>
          <p:cNvPr id="7" name="Obraz 6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rgbClr val="FF0000"/>
                </a:solidFill>
              </a:rPr>
              <a:t>10 błędów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1.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Tendencyjność we wnioskowaniu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2. Zawężanie spojrzenia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3. Uogólnianie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4. Wyolbrzymianie reakcji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5. Egocentryzm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6. Myślenie dychotomicznego: tak albo nie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7. Błędne określenia słowne nacechowane emocjonalnie 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8. Podejrzliwość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9. Czytanie w myślach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10. Przekonanie, że „ oni są gorsi” 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55</a:t>
            </a:fld>
            <a:endParaRPr lang="pl-PL"/>
          </a:p>
        </p:txBody>
      </p:sp>
      <p:pic>
        <p:nvPicPr>
          <p:cNvPr id="7" name="Obraz 6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rgbClr val="FF0000"/>
                </a:solidFill>
              </a:rPr>
              <a:t>13 przykazań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1.Bądź rzeczowy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2. Miej badawczy umysł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3. Twardo traktuj problem, łagodnie ludzi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4. Trzymaj się faktów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5. Kontroluj emocje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6. Taktownie wyrażaj niezgodę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7. Bądź otwarty na nowe propozycje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8. Często zadawaj pytania – kto pyta kontroluje rozmowę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9. Umiejętnie „zbieraj” myśli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10.Patrz wielostronnie na interesy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11.Bądź cierpliwy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12.Patrz dalekosiężnie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13.Bądź pewny siebie ale nie agresywny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56</a:t>
            </a:fld>
            <a:endParaRPr lang="pl-PL"/>
          </a:p>
        </p:txBody>
      </p:sp>
      <p:pic>
        <p:nvPicPr>
          <p:cNvPr id="7" name="Obraz 6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8" name="Obraz 7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Konflikt rozwiązany pozytywnie metodą dialogu to: </a:t>
            </a:r>
          </a:p>
          <a:p>
            <a:pPr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Sprawa załatwiona,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a partnerzy zostają sobie bliscy</a:t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Leszek </a:t>
            </a:r>
            <a:r>
              <a:rPr lang="pl-PL" dirty="0" err="1" smtClean="0"/>
              <a:t>Stafiej</a:t>
            </a:r>
            <a:r>
              <a:rPr lang="pl-PL" dirty="0" smtClean="0"/>
              <a:t> dla Gminy Gronowo </a:t>
            </a:r>
            <a:r>
              <a:rPr lang="pl-PL" dirty="0" err="1" smtClean="0"/>
              <a:t>Elblaskie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57</a:t>
            </a:fld>
            <a:endParaRPr lang="pl-PL"/>
          </a:p>
        </p:txBody>
      </p:sp>
      <p:pic>
        <p:nvPicPr>
          <p:cNvPr id="9" name="Obraz 8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3500" dirty="0" smtClean="0">
                <a:solidFill>
                  <a:schemeClr val="bg1">
                    <a:lumMod val="50000"/>
                  </a:schemeClr>
                </a:solidFill>
              </a:rPr>
              <a:t>Gdy wszystkie sposoby zawiodą </a:t>
            </a:r>
          </a:p>
          <a:p>
            <a:pPr>
              <a:buNone/>
            </a:pPr>
            <a:r>
              <a:rPr lang="pl-PL" sz="3500" dirty="0" smtClean="0">
                <a:solidFill>
                  <a:schemeClr val="bg1">
                    <a:lumMod val="50000"/>
                  </a:schemeClr>
                </a:solidFill>
              </a:rPr>
              <a:t>ważna jest umiejętność przebaczania</a:t>
            </a:r>
          </a:p>
          <a:p>
            <a:pPr>
              <a:buNone/>
            </a:pPr>
            <a:r>
              <a:rPr lang="pl-PL" sz="3500" dirty="0" smtClean="0">
                <a:solidFill>
                  <a:schemeClr val="bg1">
                    <a:lumMod val="50000"/>
                  </a:schemeClr>
                </a:solidFill>
              </a:rPr>
              <a:t>	 - gdy ktoś dostrzega swą winę</a:t>
            </a:r>
          </a:p>
          <a:p>
            <a:pPr>
              <a:buNone/>
            </a:pPr>
            <a:r>
              <a:rPr lang="pl-PL" sz="3500" dirty="0" smtClean="0">
                <a:solidFill>
                  <a:schemeClr val="bg1">
                    <a:lumMod val="50000"/>
                  </a:schemeClr>
                </a:solidFill>
              </a:rPr>
              <a:t>	 i prosi o przebaczenie</a:t>
            </a:r>
          </a:p>
          <a:p>
            <a:pPr>
              <a:buNone/>
            </a:pPr>
            <a:r>
              <a:rPr lang="pl-PL" sz="3500" dirty="0" smtClean="0">
                <a:solidFill>
                  <a:schemeClr val="bg1">
                    <a:lumMod val="50000"/>
                  </a:schemeClr>
                </a:solidFill>
              </a:rPr>
              <a:t>	- gdy ktoś nie potrafi zrozumieć </a:t>
            </a:r>
          </a:p>
          <a:p>
            <a:pPr>
              <a:buNone/>
            </a:pPr>
            <a:r>
              <a:rPr lang="pl-PL" sz="3500" dirty="0" smtClean="0">
                <a:solidFill>
                  <a:schemeClr val="bg1">
                    <a:lumMod val="50000"/>
                  </a:schemeClr>
                </a:solidFill>
              </a:rPr>
              <a:t>	jak mocno nas zranił</a:t>
            </a:r>
          </a:p>
          <a:p>
            <a:pPr>
              <a:buNone/>
            </a:pPr>
            <a:endParaRPr lang="pl-PL" sz="5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Leszek </a:t>
            </a:r>
            <a:r>
              <a:rPr lang="pl-PL" dirty="0" err="1" smtClean="0"/>
              <a:t>Stafiej</a:t>
            </a:r>
            <a:r>
              <a:rPr lang="pl-PL" dirty="0" smtClean="0"/>
              <a:t> dla Gminy Gronowo </a:t>
            </a:r>
            <a:r>
              <a:rPr lang="pl-PL" dirty="0" err="1" smtClean="0"/>
              <a:t>Elblaskie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58</a:t>
            </a:fld>
            <a:endParaRPr lang="pl-PL"/>
          </a:p>
        </p:txBody>
      </p:sp>
      <p:pic>
        <p:nvPicPr>
          <p:cNvPr id="9" name="Obraz 8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10" name="Obraz 9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>Dialog społeczny </a:t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>= wspólnota społeczna </a:t>
            </a:r>
            <a:endParaRPr lang="pl-PL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Pożyteczna społecznie </a:t>
            </a:r>
          </a:p>
          <a:p>
            <a:pPr>
              <a:buNone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ntelektualna</a:t>
            </a:r>
            <a:r>
              <a:rPr lang="pl-PL" dirty="0" smtClean="0">
                <a:solidFill>
                  <a:srgbClr val="FF0000"/>
                </a:solidFill>
              </a:rPr>
              <a:t> przyjemność </a:t>
            </a:r>
          </a:p>
          <a:p>
            <a:pPr>
              <a:buNone/>
            </a:pPr>
            <a:r>
              <a:rPr lang="pl-PL" dirty="0"/>
              <a:t>ś</a:t>
            </a:r>
            <a:r>
              <a:rPr lang="pl-PL" dirty="0" smtClean="0"/>
              <a:t>wiadomej i twórczej zamiany </a:t>
            </a:r>
          </a:p>
          <a:p>
            <a:pPr>
              <a:buNone/>
            </a:pPr>
            <a:r>
              <a:rPr lang="pl-PL" dirty="0"/>
              <a:t>s</a:t>
            </a:r>
            <a:r>
              <a:rPr lang="pl-PL" dirty="0" smtClean="0"/>
              <a:t>poru </a:t>
            </a:r>
            <a:r>
              <a:rPr lang="pl-PL" smtClean="0"/>
              <a:t>i </a:t>
            </a:r>
            <a:r>
              <a:rPr lang="pl-PL" smtClean="0"/>
              <a:t>konfliktu,  </a:t>
            </a:r>
            <a:r>
              <a:rPr lang="pl-PL" dirty="0" smtClean="0"/>
              <a:t>sprzecznych interesów i  opinii</a:t>
            </a:r>
          </a:p>
          <a:p>
            <a:pPr>
              <a:buNone/>
            </a:pPr>
            <a:r>
              <a:rPr lang="pl-PL" dirty="0">
                <a:solidFill>
                  <a:srgbClr val="FF0000"/>
                </a:solidFill>
              </a:rPr>
              <a:t>n</a:t>
            </a:r>
            <a:r>
              <a:rPr lang="pl-PL" dirty="0" smtClean="0">
                <a:solidFill>
                  <a:srgbClr val="FF0000"/>
                </a:solidFill>
              </a:rPr>
              <a:t>a twórcze rozwiązania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wokół wspólnego celu – wspólnoty społecznej   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59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332656"/>
            <a:ext cx="1706574" cy="1143008"/>
          </a:xfrm>
          <a:prstGeom prst="rect">
            <a:avLst/>
          </a:prstGeom>
        </p:spPr>
      </p:pic>
      <p:pic>
        <p:nvPicPr>
          <p:cNvPr id="8" name="Obraz 7" descr="Wspólne zdjęcie po skończonej pracy. Udało się wyzwolić społeczną energię! / Fot. Ewelina Rozpędowska">
            <a:hlinkClick r:id="rId4" tooltip="&quot;Wspólne zdjęcie po skończonej pracy. Udało się wyzwolić społeczną energię! / Fot. Ewelina Rozpędowska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0"/>
            <a:ext cx="4139952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0432" y="0"/>
            <a:ext cx="683568" cy="457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>Konflikt a rozwiązywanie problemów</a:t>
            </a:r>
            <a:endParaRPr lang="pl-PL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dirty="0" smtClean="0">
                <a:solidFill>
                  <a:srgbClr val="FF0000"/>
                </a:solidFill>
              </a:rPr>
              <a:t>Zgodność</a:t>
            </a:r>
            <a:endParaRPr lang="pl-PL" b="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uśpienie twórcze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	bierność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	frustracja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	jednostronność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	brak prognozowania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	zaślepienie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	niewykorzystanie potencjału zespołowego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solidFill>
                  <a:srgbClr val="FF0000"/>
                </a:solidFill>
              </a:rPr>
              <a:t>błędne decyzje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pobudzenie twórcze</a:t>
            </a:r>
          </a:p>
          <a:p>
            <a:pPr>
              <a:buNone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aktywność</a:t>
            </a:r>
          </a:p>
          <a:p>
            <a:pPr>
              <a:buNone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wielostronność</a:t>
            </a:r>
          </a:p>
          <a:p>
            <a:pPr>
              <a:buNone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przewidywanie-prognozowanie</a:t>
            </a:r>
          </a:p>
          <a:p>
            <a:pPr>
              <a:buNone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otwartość</a:t>
            </a:r>
          </a:p>
          <a:p>
            <a:pPr>
              <a:buNone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wykorzystanie potencjału zespołowego</a:t>
            </a:r>
          </a:p>
          <a:p>
            <a:pPr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dirty="0">
                <a:solidFill>
                  <a:srgbClr val="FF0000"/>
                </a:solidFill>
              </a:rPr>
              <a:t>słuszne decyzje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6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sp>
        <p:nvSpPr>
          <p:cNvPr id="12" name="Symbol zastępczy tekstu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b="0" dirty="0" smtClean="0">
                <a:solidFill>
                  <a:srgbClr val="FF0000"/>
                </a:solidFill>
              </a:rPr>
              <a:t>Sprzeczność</a:t>
            </a:r>
            <a:endParaRPr lang="pl-PL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Leszek 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Stafiej</a:t>
            </a: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Stafiej</a:t>
            </a:r>
            <a:r>
              <a:rPr lang="pl-PL" dirty="0" smtClean="0">
                <a:solidFill>
                  <a:srgbClr val="FF0000"/>
                </a:solidFill>
              </a:rPr>
              <a:t> Partnerzy</a:t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Leszek </a:t>
            </a:r>
            <a:r>
              <a:rPr lang="pl-PL" dirty="0" err="1" smtClean="0"/>
              <a:t>Stafiej</a:t>
            </a:r>
            <a:r>
              <a:rPr lang="pl-PL" dirty="0" smtClean="0"/>
              <a:t> dla Gminy Gronowo </a:t>
            </a:r>
            <a:r>
              <a:rPr lang="pl-PL" dirty="0" err="1" smtClean="0"/>
              <a:t>Elblaskie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0D7E-C445-47B8-B051-9DA18FE85F84}" type="slidenum">
              <a:rPr lang="pl-PL" smtClean="0"/>
              <a:pPr/>
              <a:t>60</a:t>
            </a:fld>
            <a:endParaRPr lang="pl-PL"/>
          </a:p>
        </p:txBody>
      </p:sp>
      <p:pic>
        <p:nvPicPr>
          <p:cNvPr id="9" name="Obraz 8" descr="dia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  <p:pic>
        <p:nvPicPr>
          <p:cNvPr id="8" name="Obraz 7" descr="staf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573016"/>
            <a:ext cx="785818" cy="3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Spór destrukcyjny</a:t>
            </a:r>
            <a:r>
              <a:rPr lang="pl-PL" dirty="0"/>
              <a:t> </a:t>
            </a:r>
            <a:endParaRPr lang="pl-PL" dirty="0" smtClean="0"/>
          </a:p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antagonistyczny, niszczący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 	wywołuje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wrogość, 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nienawiść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	powoduje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frustracje, lęk, zaburzenia osobowości  </a:t>
            </a:r>
          </a:p>
          <a:p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rowadzi  do postaw społecznych</a:t>
            </a:r>
            <a:r>
              <a:rPr lang="pl-PL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i="1" dirty="0">
                <a:solidFill>
                  <a:schemeClr val="bg1">
                    <a:lumMod val="50000"/>
                  </a:schemeClr>
                </a:solidFill>
              </a:rPr>
              <a:t>„przeciw ludziom”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 czy </a:t>
            </a:r>
            <a:r>
              <a:rPr lang="pl-PL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i="1" dirty="0">
                <a:solidFill>
                  <a:schemeClr val="bg1">
                    <a:lumMod val="50000"/>
                  </a:schemeClr>
                </a:solidFill>
              </a:rPr>
              <a:t>„od ludzi</a:t>
            </a:r>
            <a:r>
              <a:rPr lang="pl-PL" i="1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bjawia się   formami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walki </a:t>
            </a: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otwartej : wyzwiska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, 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przemoc,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rękoczyny,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bójki </a:t>
            </a:r>
          </a:p>
          <a:p>
            <a:pPr lvl="1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ukrytej:   szykany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, 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</a:rPr>
              <a:t>bojkot,spisek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, intryga, sabotaż</a:t>
            </a:r>
          </a:p>
          <a:p>
            <a:pPr>
              <a:buNone/>
            </a:pPr>
            <a:endParaRPr lang="pl-PL" dirty="0" smtClean="0"/>
          </a:p>
          <a:p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7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solidFill>
                  <a:srgbClr val="FF0000"/>
                </a:solidFill>
              </a:rPr>
              <a:t>Spór konstruktywny</a:t>
            </a:r>
            <a:r>
              <a:rPr lang="pl-PL" dirty="0"/>
              <a:t> </a:t>
            </a:r>
            <a:endParaRPr lang="pl-PL" dirty="0" smtClean="0"/>
          </a:p>
          <a:p>
            <a:pPr lvl="1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twórczy</a:t>
            </a:r>
          </a:p>
          <a:p>
            <a:pPr lvl="1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bez antagonizmów</a:t>
            </a:r>
          </a:p>
          <a:p>
            <a:pPr lvl="1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staje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się „motorem postępu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”</a:t>
            </a:r>
          </a:p>
          <a:p>
            <a:pPr lvl="1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aktywizuje, integruje</a:t>
            </a:r>
          </a:p>
          <a:p>
            <a:pPr lvl="1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umożliwia zdobywanie wiedzy</a:t>
            </a:r>
          </a:p>
          <a:p>
            <a:pPr lvl="1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doskonale umiejętności  interpersonalne</a:t>
            </a:r>
          </a:p>
          <a:p>
            <a:pPr lvl="2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Tolerancja</a:t>
            </a:r>
          </a:p>
          <a:p>
            <a:pPr lvl="2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Zrozumienie</a:t>
            </a:r>
          </a:p>
          <a:p>
            <a:pPr lvl="2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Porozumienie</a:t>
            </a:r>
          </a:p>
          <a:p>
            <a:endParaRPr lang="pl-PL" dirty="0" smtClean="0"/>
          </a:p>
          <a:p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Konflikt </a:t>
            </a: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> konstruktywny</a:t>
            </a:r>
            <a:endParaRPr lang="pl-PL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Dialog</a:t>
            </a:r>
          </a:p>
          <a:p>
            <a:pPr lvl="1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Forma społecznego współżycia, </a:t>
            </a:r>
          </a:p>
          <a:p>
            <a:pPr lvl="1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Uczestnicy - Partnerzy </a:t>
            </a:r>
          </a:p>
          <a:p>
            <a:pPr lvl="1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Wyrażają swoje opinie, poglądy i stanowiska</a:t>
            </a:r>
          </a:p>
          <a:p>
            <a:pPr lvl="1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Bronią ich</a:t>
            </a:r>
          </a:p>
          <a:p>
            <a:pPr lvl="1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Walczą o własne dążenia </a:t>
            </a:r>
          </a:p>
          <a:p>
            <a:pPr lvl="1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Zgodnie z  powszechnie obowiązującymi </a:t>
            </a:r>
          </a:p>
          <a:p>
            <a:pPr lvl="1">
              <a:buNone/>
            </a:pPr>
            <a:r>
              <a:rPr lang="pl-PL" dirty="0" smtClean="0">
                <a:solidFill>
                  <a:srgbClr val="FF0000"/>
                </a:solidFill>
              </a:rPr>
              <a:t>normami współżycia społecznego.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Leszek Stafiej dla Gminy Gronowo Elblaskie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BA64-6C12-498B-BF59-204B01208113}" type="slidenum">
              <a:rPr lang="pl-PL" smtClean="0"/>
              <a:pPr/>
              <a:t>9</a:t>
            </a:fld>
            <a:endParaRPr lang="pl-PL"/>
          </a:p>
        </p:txBody>
      </p:sp>
      <p:pic>
        <p:nvPicPr>
          <p:cNvPr id="6" name="Obraz 5" descr="staf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53136"/>
            <a:ext cx="785818" cy="304864"/>
          </a:xfrm>
          <a:prstGeom prst="rect">
            <a:avLst/>
          </a:prstGeom>
        </p:spPr>
      </p:pic>
      <p:pic>
        <p:nvPicPr>
          <p:cNvPr id="7" name="Obraz 6" descr="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37426" y="0"/>
            <a:ext cx="170657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1725</Words>
  <Application>Microsoft Office PowerPoint</Application>
  <PresentationFormat>Pokaz na ekranie (4:3)</PresentationFormat>
  <Paragraphs>738</Paragraphs>
  <Slides>60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60</vt:i4>
      </vt:variant>
    </vt:vector>
  </HeadingPairs>
  <TitlesOfParts>
    <vt:vector size="61" baseType="lpstr">
      <vt:lpstr>Motyw pakietu Office</vt:lpstr>
      <vt:lpstr>Dialog społeczny w praktyce Budowanie porozumienia  wokół kontrowersyjnej inwestycji  Gronowo Elbląskie seminarium II   Konflikt jako konstruktywny spór    Leszek Stafiej</vt:lpstr>
      <vt:lpstr>Program spotkania</vt:lpstr>
      <vt:lpstr>Dialog-wspólne cele-porozumienie</vt:lpstr>
      <vt:lpstr>KONFLIKT  =  sprzeczność  interesów  </vt:lpstr>
      <vt:lpstr> </vt:lpstr>
      <vt:lpstr>Konflikt a rozwiązywanie problemów</vt:lpstr>
      <vt:lpstr> </vt:lpstr>
      <vt:lpstr> </vt:lpstr>
      <vt:lpstr> Konflikt  konstruktywny</vt:lpstr>
      <vt:lpstr>dekalog konstruktywnego sporu: mierniki sukcesu</vt:lpstr>
      <vt:lpstr>dekalog konstryktywnego sporu</vt:lpstr>
      <vt:lpstr>dekalog konstryktywnego sporu </vt:lpstr>
      <vt:lpstr>dekalog konstryktywnego sporu</vt:lpstr>
      <vt:lpstr>dekalog konstryktywnego sporu</vt:lpstr>
      <vt:lpstr>dekalog konstryktywnego sporu</vt:lpstr>
      <vt:lpstr>dekalog konstryktywnego sporu </vt:lpstr>
      <vt:lpstr>dekalog konstryktywnego sporu</vt:lpstr>
      <vt:lpstr>dekalog konstryktywnego sporu</vt:lpstr>
      <vt:lpstr>dekalog konstryktywnego sporu</vt:lpstr>
      <vt:lpstr>dekalog konstryktywnego sporu</vt:lpstr>
      <vt:lpstr>konflikt społeczny: zjawisko powszechne </vt:lpstr>
      <vt:lpstr>rodzaje  konfliktu: przejawy </vt:lpstr>
      <vt:lpstr>rodzaje  konfliktu: treści </vt:lpstr>
      <vt:lpstr>Slajd 24</vt:lpstr>
      <vt:lpstr>rodzaje  konfliktu: relacji </vt:lpstr>
      <vt:lpstr>rodzaje  konfliktu: wartości</vt:lpstr>
      <vt:lpstr>rodzaje  konfliktu: strukturalny</vt:lpstr>
      <vt:lpstr>rodzaje  konfliktu: interesów</vt:lpstr>
      <vt:lpstr>rodzaje  konfliktu: danych</vt:lpstr>
      <vt:lpstr>Slajd 30</vt:lpstr>
      <vt:lpstr>Strony konfliktu </vt:lpstr>
      <vt:lpstr>Mapa konfliktu </vt:lpstr>
      <vt:lpstr>Mapa konfliktu: plan działania</vt:lpstr>
      <vt:lpstr>Sześć zasad  rozwiązywania konfliktu  metodą dialogu społecznego </vt:lpstr>
      <vt:lpstr>Sześć zasad  rozwiązywania konfliktu metodą dialogu</vt:lpstr>
      <vt:lpstr>Sześć zasad  rozwiązywania konfliktu metodą dialogu</vt:lpstr>
      <vt:lpstr>Sześć zasad  rozwiązywania konfliktu metodą dialogu</vt:lpstr>
      <vt:lpstr>Sześć zasad  rozwiązywania konfliktu metodą dialogu</vt:lpstr>
      <vt:lpstr>Sześć zasad  rozwiązywania konfliktu metodą dialogu</vt:lpstr>
      <vt:lpstr>Sześć zasad  rozwiązywania konfliktu metodą dialogu</vt:lpstr>
      <vt:lpstr>Sześć zasad  rozwiązywania konfliktu metodą dialogu</vt:lpstr>
      <vt:lpstr>Zarządzanie konfliktem jako sporem konstruktywnym  </vt:lpstr>
      <vt:lpstr>Umiejętne zarządzanie konfliktem </vt:lpstr>
      <vt:lpstr>Umiejętne zarządzanie konfliktem </vt:lpstr>
      <vt:lpstr>Umiejętne zarządzanie konfliktem </vt:lpstr>
      <vt:lpstr>Umiejętne zarządzanie konfliktem </vt:lpstr>
      <vt:lpstr>Umiejętne zarządzanie konfliktem </vt:lpstr>
      <vt:lpstr>Umiejętne zarządzanie konfliktem </vt:lpstr>
      <vt:lpstr>Rozwiązywanie konfliktów </vt:lpstr>
      <vt:lpstr>Rozwiązywanie konfliktów  metodą dialogu  </vt:lpstr>
      <vt:lpstr>Rozwiązywanie konfliktów </vt:lpstr>
      <vt:lpstr>Zasady konstruktywnego rozwiązywania  </vt:lpstr>
      <vt:lpstr>Rozwiązywanie konfliktów: metoda 6  Wymagania ogólne </vt:lpstr>
      <vt:lpstr>Rozwiązywanie konfliktów: 6 kroków </vt:lpstr>
      <vt:lpstr>10 błędów</vt:lpstr>
      <vt:lpstr>13 przykazań</vt:lpstr>
      <vt:lpstr> </vt:lpstr>
      <vt:lpstr> </vt:lpstr>
      <vt:lpstr>Dialog społeczny  = wspólnota społeczna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 społeczny w praktyce Budowanie porozumienia  wokół kontrowersyjnej inwestycji  Gronowo Elbląskie seminarium    Leszek Stafiej</dc:title>
  <dc:creator>Admin</dc:creator>
  <cp:lastModifiedBy>Admin</cp:lastModifiedBy>
  <cp:revision>16</cp:revision>
  <dcterms:created xsi:type="dcterms:W3CDTF">2010-06-17T16:01:52Z</dcterms:created>
  <dcterms:modified xsi:type="dcterms:W3CDTF">2010-07-15T22:22:49Z</dcterms:modified>
</cp:coreProperties>
</file>